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6" r:id="rId1"/>
    <p:sldMasterId id="2147483648" r:id="rId2"/>
  </p:sldMasterIdLst>
  <p:notesMasterIdLst>
    <p:notesMasterId r:id="rId24"/>
  </p:notesMasterIdLst>
  <p:sldIdLst>
    <p:sldId id="261" r:id="rId3"/>
    <p:sldId id="432" r:id="rId4"/>
    <p:sldId id="447" r:id="rId5"/>
    <p:sldId id="448" r:id="rId6"/>
    <p:sldId id="449" r:id="rId7"/>
    <p:sldId id="450" r:id="rId8"/>
    <p:sldId id="411" r:id="rId9"/>
    <p:sldId id="454" r:id="rId10"/>
    <p:sldId id="433" r:id="rId11"/>
    <p:sldId id="434" r:id="rId12"/>
    <p:sldId id="451" r:id="rId13"/>
    <p:sldId id="452" r:id="rId14"/>
    <p:sldId id="443" r:id="rId15"/>
    <p:sldId id="453" r:id="rId16"/>
    <p:sldId id="456" r:id="rId17"/>
    <p:sldId id="461" r:id="rId18"/>
    <p:sldId id="464" r:id="rId19"/>
    <p:sldId id="457" r:id="rId20"/>
    <p:sldId id="465" r:id="rId21"/>
    <p:sldId id="466" r:id="rId22"/>
    <p:sldId id="446" r:id="rId23"/>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65F724B-4BB1-4C2C-AB79-C25ECD5622C1}">
          <p14:sldIdLst>
            <p14:sldId id="261"/>
          </p14:sldIdLst>
        </p14:section>
        <p14:section name="Section sans titre" id="{C67A54A2-4A70-4FDB-88A2-550EBAA4A7D9}">
          <p14:sldIdLst>
            <p14:sldId id="432"/>
            <p14:sldId id="447"/>
            <p14:sldId id="448"/>
            <p14:sldId id="449"/>
            <p14:sldId id="450"/>
            <p14:sldId id="411"/>
            <p14:sldId id="454"/>
            <p14:sldId id="433"/>
            <p14:sldId id="434"/>
            <p14:sldId id="451"/>
            <p14:sldId id="452"/>
            <p14:sldId id="443"/>
            <p14:sldId id="453"/>
            <p14:sldId id="456"/>
            <p14:sldId id="461"/>
            <p14:sldId id="464"/>
            <p14:sldId id="457"/>
            <p14:sldId id="465"/>
            <p14:sldId id="466"/>
            <p14:sldId id="4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nda Munos" initials="MM" lastIdx="15" clrIdx="0">
    <p:extLst>
      <p:ext uri="{19B8F6BF-5375-455C-9EA6-DF929625EA0E}">
        <p15:presenceInfo xmlns:p15="http://schemas.microsoft.com/office/powerpoint/2012/main" userId="Melinda Mun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49712" autoAdjust="0"/>
  </p:normalViewPr>
  <p:slideViewPr>
    <p:cSldViewPr>
      <p:cViewPr>
        <p:scale>
          <a:sx n="50" d="100"/>
          <a:sy n="50" d="100"/>
        </p:scale>
        <p:origin x="1686" y="13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200" d="100"/>
        <a:sy n="200" d="100"/>
      </p:scale>
      <p:origin x="0" y="0"/>
    </p:cViewPr>
  </p:sorterViewPr>
  <p:notesViewPr>
    <p:cSldViewPr>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1DD3592-F663-4DAD-82B0-B6206D1A948B}" type="datetimeFigureOut">
              <a:rPr lang="fr-FR" smtClean="0"/>
              <a:pPr/>
              <a:t>15/03/2021</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4B48DAC-8A2D-4825-850C-34E762FB0A5F}" type="slidenum">
              <a:rPr lang="fr-FR" smtClean="0"/>
              <a:pPr/>
              <a:t>‹N°›</a:t>
            </a:fld>
            <a:endParaRPr lang="fr-FR"/>
          </a:p>
        </p:txBody>
      </p:sp>
    </p:spTree>
    <p:extLst>
      <p:ext uri="{BB962C8B-B14F-4D97-AF65-F5344CB8AC3E}">
        <p14:creationId xmlns:p14="http://schemas.microsoft.com/office/powerpoint/2010/main" val="237450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1. </a:t>
            </a:r>
            <a:r>
              <a:rPr lang="fr-FR" sz="1200" b="1" kern="1200" dirty="0">
                <a:solidFill>
                  <a:schemeClr val="tx1"/>
                </a:solidFill>
                <a:effectLst/>
                <a:latin typeface="+mn-lt"/>
                <a:ea typeface="+mn-ea"/>
                <a:cs typeface="+mn-cs"/>
              </a:rPr>
              <a:t>Introduction</a:t>
            </a:r>
          </a:p>
          <a:p>
            <a:pPr lvl="0"/>
            <a:endParaRPr lang="fr-FR" sz="1200" kern="1200" dirty="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A ce stade de la formation, vous connaissez les éléments clés d’un SIN et vous avez conscience de la variété des indicateurs et de leur pertinence dans différents contextes. La </a:t>
            </a:r>
            <a:r>
              <a:rPr lang="fr-FR" sz="1200" kern="1200" dirty="0" err="1" smtClean="0">
                <a:solidFill>
                  <a:schemeClr val="tx1"/>
                </a:solidFill>
                <a:effectLst/>
                <a:latin typeface="+mn-lt"/>
                <a:ea typeface="+mn-ea"/>
                <a:cs typeface="+mn-cs"/>
              </a:rPr>
              <a:t>multisectorialité</a:t>
            </a:r>
            <a:r>
              <a:rPr lang="fr-FR" sz="1200" kern="1200" dirty="0" smtClean="0">
                <a:solidFill>
                  <a:schemeClr val="tx1"/>
                </a:solidFill>
                <a:effectLst/>
                <a:latin typeface="+mn-lt"/>
                <a:ea typeface="+mn-ea"/>
                <a:cs typeface="+mn-cs"/>
              </a:rPr>
              <a:t> de la nutrition nécessite de prendre en compte des informations produites par différents acteurs provenant de différents Secteurs et de regrouper les principales sources d'information sur la nutrition. Différentes méthodes de collecte des données nutritionnelles ont été présentées et vous savez comment utiliser efficacement les informations pour donner une réponse appropriée. </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Le programme de la Plateforme Nationale d’Information pour la Nutrition au Niger a pour objectif de faciliter la compréhension des problèmes de malnutrition au Niger et a pour vocation de répondre aux besoins d’informations utiles aux acteurs et partenaires de la nutrition, de produire et de valoriser les informations existantes qui vous seront utiles dans le cadre d’une meilleure compréhension du phénomène et en vue d’une bonne prise de décision.</a:t>
            </a:r>
          </a:p>
          <a:p>
            <a:endParaRPr lang="fr-FR" dirty="0" smtClean="0"/>
          </a:p>
          <a:p>
            <a:r>
              <a:rPr lang="fr-FR" b="1" dirty="0" smtClean="0"/>
              <a:t>60</a:t>
            </a:r>
            <a:r>
              <a:rPr lang="fr-FR" b="1" baseline="0" dirty="0" smtClean="0"/>
              <a:t> secondes</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a:t>
            </a:fld>
            <a:endParaRPr lang="fr-FR"/>
          </a:p>
        </p:txBody>
      </p:sp>
    </p:spTree>
    <p:extLst>
      <p:ext uri="{BB962C8B-B14F-4D97-AF65-F5344CB8AC3E}">
        <p14:creationId xmlns:p14="http://schemas.microsoft.com/office/powerpoint/2010/main" val="1981397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311525" y="134938"/>
            <a:ext cx="2687638" cy="2014537"/>
          </a:xfrm>
        </p:spPr>
      </p:sp>
      <p:sp>
        <p:nvSpPr>
          <p:cNvPr id="3" name="Espace réservé des notes 2"/>
          <p:cNvSpPr>
            <a:spLocks noGrp="1"/>
          </p:cNvSpPr>
          <p:nvPr>
            <p:ph type="body" idx="1"/>
          </p:nvPr>
        </p:nvSpPr>
        <p:spPr>
          <a:xfrm>
            <a:off x="353616" y="2305350"/>
            <a:ext cx="8604448" cy="43640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10. </a:t>
            </a:r>
            <a:r>
              <a:rPr lang="fr-FR" sz="1200" b="1" kern="1200" dirty="0">
                <a:solidFill>
                  <a:schemeClr val="tx1"/>
                </a:solidFill>
                <a:effectLst/>
                <a:latin typeface="+mn-lt"/>
                <a:ea typeface="+mn-ea"/>
                <a:cs typeface="+mn-cs"/>
              </a:rPr>
              <a:t>Objectifs d’un SI multisectoriel</a:t>
            </a:r>
            <a:r>
              <a:rPr lang="fr-FR" sz="1200" b="1" kern="1200" baseline="0" dirty="0">
                <a:solidFill>
                  <a:schemeClr val="tx1"/>
                </a:solidFill>
                <a:effectLst/>
                <a:latin typeface="+mn-lt"/>
                <a:ea typeface="+mn-ea"/>
                <a:cs typeface="+mn-cs"/>
              </a:rPr>
              <a:t> sur la nutrition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disposer d’un Système d’Information sur la Nutrition, il importe de distinguer le contenu des bases de données centralisées qui diffère selon les objectifs de chacune des bases de données centralisées. Nous distinguons </a:t>
            </a:r>
            <a:r>
              <a:rPr lang="fr-FR" sz="1200" b="1" kern="1200" dirty="0">
                <a:solidFill>
                  <a:schemeClr val="tx1"/>
                </a:solidFill>
                <a:effectLst/>
                <a:latin typeface="+mn-lt"/>
                <a:ea typeface="+mn-ea"/>
                <a:cs typeface="+mn-cs"/>
              </a:rPr>
              <a:t>3 types de bases </a:t>
            </a:r>
            <a:r>
              <a:rPr lang="fr-FR" sz="1200" kern="1200" dirty="0">
                <a:solidFill>
                  <a:schemeClr val="tx1"/>
                </a:solidFill>
                <a:effectLst/>
                <a:latin typeface="+mn-lt"/>
                <a:ea typeface="+mn-ea"/>
                <a:cs typeface="+mn-cs"/>
              </a:rPr>
              <a:t>de données permettant de répondre à ces différents objectifs</a:t>
            </a:r>
            <a:r>
              <a:rPr lang="fr-FR" sz="1200" kern="1200" baseline="0" dirty="0">
                <a:solidFill>
                  <a:schemeClr val="tx1"/>
                </a:solidFill>
                <a:effectLst/>
                <a:latin typeface="+mn-lt"/>
                <a:ea typeface="+mn-ea"/>
                <a:cs typeface="+mn-cs"/>
              </a:rPr>
              <a:t> et constituant le Système d’Informations sur la Nutrition au Niger.</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Tout d’abord, l’outil « </a:t>
            </a:r>
            <a:r>
              <a:rPr lang="fr-FR" sz="1200" kern="1200" dirty="0" smtClean="0">
                <a:solidFill>
                  <a:schemeClr val="tx1"/>
                </a:solidFill>
                <a:effectLst/>
                <a:latin typeface="+mn-lt"/>
                <a:ea typeface="+mn-ea"/>
                <a:cs typeface="+mn-cs"/>
              </a:rPr>
              <a:t>Nutrition INFO</a:t>
            </a:r>
            <a:r>
              <a:rPr lang="fr-FR" sz="1200" kern="1200" dirty="0">
                <a:solidFill>
                  <a:schemeClr val="tx1"/>
                </a:solidFill>
                <a:effectLst/>
                <a:latin typeface="+mn-lt"/>
                <a:ea typeface="+mn-ea"/>
                <a:cs typeface="+mn-cs"/>
              </a:rPr>
              <a:t> » du Portail Web de la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centralise les indicateurs sur la nutrition. Les indicateurs correspondants à cette base permettent de voir les tendances générales à travers la création de tableaux, de graphiques ou de courbes. Il s’agit de la </a:t>
            </a:r>
            <a:r>
              <a:rPr lang="fr-FR" sz="1200" b="1" kern="1200" dirty="0">
                <a:solidFill>
                  <a:schemeClr val="tx1"/>
                </a:solidFill>
                <a:effectLst/>
                <a:latin typeface="+mn-lt"/>
                <a:ea typeface="+mn-ea"/>
                <a:cs typeface="+mn-cs"/>
              </a:rPr>
              <a:t>première composante de notre Système d’Information National sur la Nutrition.</a:t>
            </a:r>
          </a:p>
          <a:p>
            <a:r>
              <a:rPr lang="fr-FR" sz="1200" kern="1200" dirty="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CLIC. </a:t>
            </a:r>
            <a:r>
              <a:rPr lang="fr-FR" sz="1200" kern="1200" dirty="0" smtClean="0">
                <a:solidFill>
                  <a:schemeClr val="tx1"/>
                </a:solidFill>
                <a:effectLst/>
                <a:latin typeface="+mn-lt"/>
                <a:ea typeface="+mn-ea"/>
                <a:cs typeface="+mn-cs"/>
              </a:rPr>
              <a:t>Ensuite</a:t>
            </a:r>
            <a:r>
              <a:rPr lang="fr-FR" sz="1200" kern="1200" dirty="0">
                <a:solidFill>
                  <a:schemeClr val="tx1"/>
                </a:solidFill>
                <a:effectLst/>
                <a:latin typeface="+mn-lt"/>
                <a:ea typeface="+mn-ea"/>
                <a:cs typeface="+mn-cs"/>
              </a:rPr>
              <a:t>, nous avons un </a:t>
            </a:r>
            <a:r>
              <a:rPr lang="fr-FR" sz="1200" b="1" kern="1200" dirty="0">
                <a:solidFill>
                  <a:schemeClr val="tx1"/>
                </a:solidFill>
                <a:effectLst/>
                <a:latin typeface="+mn-lt"/>
                <a:ea typeface="+mn-ea"/>
                <a:cs typeface="+mn-cs"/>
              </a:rPr>
              <a:t>entrepôt de Bases de données</a:t>
            </a:r>
            <a:r>
              <a:rPr lang="fr-FR" sz="1200" kern="1200" dirty="0">
                <a:solidFill>
                  <a:schemeClr val="tx1"/>
                </a:solidFill>
                <a:effectLst/>
                <a:latin typeface="+mn-lt"/>
                <a:ea typeface="+mn-ea"/>
                <a:cs typeface="+mn-cs"/>
              </a:rPr>
              <a:t>. Cet entrepôt regroupe les bases de données individuelles ou non des différentes enquêtes de l’INS, mais aussi les bases des secteurs. Véritable challenge pour l’Equipe PNIN, la mise en ligne des bases de données permettra aux chercheurs, acteurs de la nutrition de télécharger les bases et de faire des analyses plus approfondies. </a:t>
            </a:r>
            <a:r>
              <a:rPr lang="fr-FR" sz="1200" b="1" kern="1200" dirty="0">
                <a:solidFill>
                  <a:schemeClr val="tx1"/>
                </a:solidFill>
                <a:effectLst/>
                <a:latin typeface="+mn-lt"/>
                <a:ea typeface="+mn-ea"/>
                <a:cs typeface="+mn-cs"/>
              </a:rPr>
              <a:t>Il s’agit pour le Niger de l’outil </a:t>
            </a:r>
            <a:r>
              <a:rPr lang="fr-FR" sz="1200" b="1" kern="1200" dirty="0" err="1">
                <a:solidFill>
                  <a:schemeClr val="tx1"/>
                </a:solidFill>
                <a:effectLst/>
                <a:latin typeface="+mn-lt"/>
                <a:ea typeface="+mn-ea"/>
                <a:cs typeface="+mn-cs"/>
              </a:rPr>
              <a:t>Anado</a:t>
            </a:r>
            <a:r>
              <a:rPr lang="fr-FR" sz="1200" b="1" kern="1200" dirty="0">
                <a:solidFill>
                  <a:schemeClr val="tx1"/>
                </a:solidFill>
                <a:effectLst/>
                <a:latin typeface="+mn-lt"/>
                <a:ea typeface="+mn-ea"/>
                <a:cs typeface="+mn-cs"/>
              </a:rPr>
              <a:t>, seconde composante de notre Système d’Information National sur la Nutrition.</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CLIC. </a:t>
            </a:r>
            <a:r>
              <a:rPr lang="fr-FR" sz="1200" b="0" kern="1200" dirty="0" smtClean="0">
                <a:solidFill>
                  <a:schemeClr val="tx1"/>
                </a:solidFill>
                <a:effectLst/>
                <a:latin typeface="+mn-lt"/>
                <a:ea typeface="+mn-ea"/>
                <a:cs typeface="+mn-cs"/>
              </a:rPr>
              <a:t>Enfin</a:t>
            </a:r>
            <a:r>
              <a:rPr lang="fr-FR" sz="1200" b="0" kern="1200" dirty="0">
                <a:solidFill>
                  <a:schemeClr val="tx1"/>
                </a:solidFill>
                <a:effectLst/>
                <a:latin typeface="+mn-lt"/>
                <a:ea typeface="+mn-ea"/>
                <a:cs typeface="+mn-cs"/>
              </a:rPr>
              <a:t>, il est prévu d’avoir un endroit</a:t>
            </a:r>
            <a:r>
              <a:rPr lang="fr-FR" sz="1200" b="0" kern="1200" baseline="0" dirty="0">
                <a:solidFill>
                  <a:schemeClr val="tx1"/>
                </a:solidFill>
                <a:effectLst/>
                <a:latin typeface="+mn-lt"/>
                <a:ea typeface="+mn-ea"/>
                <a:cs typeface="+mn-cs"/>
              </a:rPr>
              <a:t> </a:t>
            </a:r>
            <a:r>
              <a:rPr lang="fr-FR" sz="1200" b="0" kern="1200" dirty="0">
                <a:solidFill>
                  <a:schemeClr val="tx1"/>
                </a:solidFill>
                <a:effectLst/>
                <a:latin typeface="+mn-lt"/>
                <a:ea typeface="+mn-ea"/>
                <a:cs typeface="+mn-cs"/>
              </a:rPr>
              <a:t>de partage et de travail qui permettra </a:t>
            </a:r>
            <a:r>
              <a:rPr lang="fr-FR" sz="1200" kern="1200" dirty="0">
                <a:solidFill>
                  <a:schemeClr val="tx1"/>
                </a:solidFill>
                <a:effectLst/>
                <a:latin typeface="+mn-lt"/>
                <a:ea typeface="+mn-ea"/>
                <a:cs typeface="+mn-cs"/>
              </a:rPr>
              <a:t>d’apurer les bases de données,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a:t>
            </a:r>
            <a:r>
              <a:rPr lang="fr-FR" sz="1200" kern="1200" dirty="0" err="1">
                <a:solidFill>
                  <a:schemeClr val="tx1"/>
                </a:solidFill>
                <a:effectLst/>
                <a:latin typeface="+mn-lt"/>
                <a:ea typeface="+mn-ea"/>
                <a:cs typeface="+mn-cs"/>
              </a:rPr>
              <a:t>anonymiser</a:t>
            </a:r>
            <a:r>
              <a:rPr lang="fr-FR" sz="1200" kern="1200" dirty="0">
                <a:solidFill>
                  <a:schemeClr val="tx1"/>
                </a:solidFill>
                <a:effectLst/>
                <a:latin typeface="+mn-lt"/>
                <a:ea typeface="+mn-ea"/>
                <a:cs typeface="+mn-cs"/>
              </a:rPr>
              <a:t> les données</a:t>
            </a:r>
            <a:r>
              <a:rPr lang="fr-FR" sz="1200" kern="1200" baseline="0" dirty="0">
                <a:solidFill>
                  <a:schemeClr val="tx1"/>
                </a:solidFill>
                <a:effectLst/>
                <a:latin typeface="+mn-lt"/>
                <a:ea typeface="+mn-ea"/>
                <a:cs typeface="+mn-cs"/>
              </a:rPr>
              <a:t> ou d’échanger sur les données</a:t>
            </a:r>
            <a:r>
              <a:rPr lang="fr-FR" sz="1200" kern="1200" dirty="0">
                <a:solidFill>
                  <a:schemeClr val="tx1"/>
                </a:solidFill>
                <a:effectLst/>
                <a:latin typeface="+mn-lt"/>
                <a:ea typeface="+mn-ea"/>
                <a:cs typeface="+mn-cs"/>
              </a:rPr>
              <a:t>. Il s’agit pour le Niger de l</a:t>
            </a:r>
            <a:r>
              <a:rPr lang="fr-FR" sz="1200" b="1" kern="1200" dirty="0">
                <a:solidFill>
                  <a:schemeClr val="tx1"/>
                </a:solidFill>
                <a:effectLst/>
                <a:latin typeface="+mn-lt"/>
                <a:ea typeface="+mn-ea"/>
                <a:cs typeface="+mn-cs"/>
              </a:rPr>
              <a:t>’Espace Suite Projet et Forum,</a:t>
            </a:r>
            <a:r>
              <a:rPr lang="fr-FR" sz="1200" b="1"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troisième</a:t>
            </a:r>
            <a:r>
              <a:rPr lang="fr-FR" sz="1200" b="1"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composante de notre Système d’Information National sur la Nutrition.</a:t>
            </a:r>
            <a:r>
              <a:rPr lang="fr-FR" sz="1200" kern="1200" dirty="0">
                <a:solidFill>
                  <a:schemeClr val="tx1"/>
                </a:solidFill>
                <a:effectLst/>
                <a:latin typeface="+mn-lt"/>
                <a:ea typeface="+mn-ea"/>
                <a:cs typeface="+mn-cs"/>
              </a:rPr>
              <a:t> </a:t>
            </a:r>
          </a:p>
          <a:p>
            <a:endParaRPr lang="fr-FR" sz="1200" b="1"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Ces différentes composantes</a:t>
            </a:r>
            <a:r>
              <a:rPr lang="fr-FR" sz="1200" b="0" kern="1200" baseline="0" dirty="0">
                <a:solidFill>
                  <a:schemeClr val="tx1"/>
                </a:solidFill>
                <a:effectLst/>
                <a:latin typeface="+mn-lt"/>
                <a:ea typeface="+mn-ea"/>
                <a:cs typeface="+mn-cs"/>
              </a:rPr>
              <a:t> du SI National sur la Nutrition est renforcé par d’autres piliers d’information</a:t>
            </a:r>
            <a:r>
              <a:rPr lang="fr-FR" sz="1200" b="1" kern="1200" baseline="0" dirty="0">
                <a:solidFill>
                  <a:schemeClr val="tx1"/>
                </a:solidFill>
                <a:effectLst/>
                <a:latin typeface="+mn-lt"/>
                <a:ea typeface="+mn-ea"/>
                <a:cs typeface="+mn-cs"/>
              </a:rPr>
              <a:t>, l’espace « Ressources Documentaires » et « Actualités » du Portail Web de la PNIN. </a:t>
            </a:r>
          </a:p>
          <a:p>
            <a:endParaRPr lang="fr-FR" sz="1200" b="1" kern="1200" baseline="0" dirty="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1 </a:t>
            </a:r>
            <a:r>
              <a:rPr lang="fr-FR" sz="1200" b="1" kern="1200" dirty="0">
                <a:solidFill>
                  <a:schemeClr val="tx1"/>
                </a:solidFill>
                <a:effectLst/>
                <a:latin typeface="+mn-lt"/>
                <a:ea typeface="+mn-ea"/>
                <a:cs typeface="+mn-cs"/>
              </a:rPr>
              <a:t>minute et 30 secondes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fld id="{A4B48DAC-8A2D-4825-850C-34E762FB0A5F}" type="slidenum">
              <a:rPr lang="fr-FR" smtClean="0"/>
              <a:pPr/>
              <a:t>10</a:t>
            </a:fld>
            <a:endParaRPr lang="fr-FR"/>
          </a:p>
        </p:txBody>
      </p:sp>
    </p:spTree>
    <p:extLst>
      <p:ext uri="{BB962C8B-B14F-4D97-AF65-F5344CB8AC3E}">
        <p14:creationId xmlns:p14="http://schemas.microsoft.com/office/powerpoint/2010/main" val="2905659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311525" y="134938"/>
            <a:ext cx="2687638" cy="2014537"/>
          </a:xfrm>
        </p:spPr>
      </p:sp>
      <p:sp>
        <p:nvSpPr>
          <p:cNvPr id="3" name="Espace réservé des notes 2"/>
          <p:cNvSpPr>
            <a:spLocks noGrp="1"/>
          </p:cNvSpPr>
          <p:nvPr>
            <p:ph type="body" idx="1"/>
          </p:nvPr>
        </p:nvSpPr>
        <p:spPr>
          <a:xfrm>
            <a:off x="353616" y="2305350"/>
            <a:ext cx="8604448" cy="43640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11. </a:t>
            </a:r>
            <a:r>
              <a:rPr lang="fr-FR" sz="1200" b="1" kern="1200" dirty="0">
                <a:solidFill>
                  <a:schemeClr val="tx1"/>
                </a:solidFill>
                <a:effectLst/>
                <a:latin typeface="+mn-lt"/>
                <a:ea typeface="+mn-ea"/>
                <a:cs typeface="+mn-cs"/>
              </a:rPr>
              <a:t>Objectifs d’un SI multisectoriel</a:t>
            </a:r>
            <a:r>
              <a:rPr lang="fr-FR" sz="1200" b="1" kern="1200" baseline="0" dirty="0">
                <a:solidFill>
                  <a:schemeClr val="tx1"/>
                </a:solidFill>
                <a:effectLst/>
                <a:latin typeface="+mn-lt"/>
                <a:ea typeface="+mn-ea"/>
                <a:cs typeface="+mn-cs"/>
              </a:rPr>
              <a:t> sur la nutrition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disposer d’un Système d’Information sur la Nutrition, d’autres types d’informations sont utiles aux utilisateurs de l’information nutritionnelle</a:t>
            </a:r>
            <a:r>
              <a:rPr lang="fr-FR" sz="1200" kern="1200" baseline="0" dirty="0">
                <a:solidFill>
                  <a:schemeClr val="tx1"/>
                </a:solidFill>
                <a:effectLst/>
                <a:latin typeface="+mn-lt"/>
                <a:ea typeface="+mn-ea"/>
                <a:cs typeface="+mn-cs"/>
              </a:rPr>
              <a:t> au Niger.</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La page</a:t>
            </a:r>
            <a:r>
              <a:rPr lang="fr-FR" sz="1200" b="1" kern="1200" baseline="0" dirty="0">
                <a:solidFill>
                  <a:schemeClr val="tx1"/>
                </a:solidFill>
                <a:effectLst/>
                <a:latin typeface="+mn-lt"/>
                <a:ea typeface="+mn-ea"/>
                <a:cs typeface="+mn-cs"/>
              </a:rPr>
              <a:t> d’</a:t>
            </a:r>
            <a:r>
              <a:rPr lang="fr-FR" sz="1200" b="1" kern="1200" dirty="0" err="1">
                <a:solidFill>
                  <a:schemeClr val="tx1"/>
                </a:solidFill>
                <a:effectLst/>
                <a:latin typeface="+mn-lt"/>
                <a:ea typeface="+mn-ea"/>
                <a:cs typeface="+mn-cs"/>
              </a:rPr>
              <a:t>Acceuil</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du Portail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permet de centraliser</a:t>
            </a:r>
            <a:r>
              <a:rPr lang="fr-FR" sz="1200" kern="1200" baseline="0" dirty="0">
                <a:solidFill>
                  <a:schemeClr val="tx1"/>
                </a:solidFill>
                <a:effectLst/>
                <a:latin typeface="+mn-lt"/>
                <a:ea typeface="+mn-ea"/>
                <a:cs typeface="+mn-cs"/>
              </a:rPr>
              <a:t> les communiqués de Presse sur les actualités de la </a:t>
            </a:r>
            <a:r>
              <a:rPr lang="fr-FR" sz="1200" kern="1200" baseline="0" dirty="0" err="1">
                <a:solidFill>
                  <a:schemeClr val="tx1"/>
                </a:solidFill>
                <a:effectLst/>
                <a:latin typeface="+mn-lt"/>
                <a:ea typeface="+mn-ea"/>
                <a:cs typeface="+mn-cs"/>
              </a:rPr>
              <a:t>PNIN</a:t>
            </a:r>
            <a:r>
              <a:rPr lang="fr-FR" sz="1200" kern="1200" baseline="0" dirty="0">
                <a:solidFill>
                  <a:schemeClr val="tx1"/>
                </a:solidFill>
                <a:effectLst/>
                <a:latin typeface="+mn-lt"/>
                <a:ea typeface="+mn-ea"/>
                <a:cs typeface="+mn-cs"/>
              </a:rPr>
              <a:t>. Il renseigne les activités de la </a:t>
            </a:r>
            <a:r>
              <a:rPr lang="fr-FR" sz="1200" kern="1200" baseline="0" dirty="0" err="1">
                <a:solidFill>
                  <a:schemeClr val="tx1"/>
                </a:solidFill>
                <a:effectLst/>
                <a:latin typeface="+mn-lt"/>
                <a:ea typeface="+mn-ea"/>
                <a:cs typeface="+mn-cs"/>
              </a:rPr>
              <a:t>PNIN</a:t>
            </a:r>
            <a:r>
              <a:rPr lang="fr-FR" sz="1200" kern="1200" baseline="0" dirty="0">
                <a:solidFill>
                  <a:schemeClr val="tx1"/>
                </a:solidFill>
                <a:effectLst/>
                <a:latin typeface="+mn-lt"/>
                <a:ea typeface="+mn-ea"/>
                <a:cs typeface="+mn-cs"/>
              </a:rPr>
              <a:t>, les actions et actualités des différents acteurs de la nutrition lorsque la </a:t>
            </a:r>
            <a:r>
              <a:rPr lang="fr-FR" sz="1200" kern="1200" baseline="0" dirty="0" err="1">
                <a:solidFill>
                  <a:schemeClr val="tx1"/>
                </a:solidFill>
                <a:effectLst/>
                <a:latin typeface="+mn-lt"/>
                <a:ea typeface="+mn-ea"/>
                <a:cs typeface="+mn-cs"/>
              </a:rPr>
              <a:t>PNIN</a:t>
            </a:r>
            <a:r>
              <a:rPr lang="fr-FR" sz="1200" kern="1200" baseline="0" dirty="0">
                <a:solidFill>
                  <a:schemeClr val="tx1"/>
                </a:solidFill>
                <a:effectLst/>
                <a:latin typeface="+mn-lt"/>
                <a:ea typeface="+mn-ea"/>
                <a:cs typeface="+mn-cs"/>
              </a:rPr>
              <a:t> y participe et/ou des partenaires au développement. L’onglet « A propos » explique les objectifs du </a:t>
            </a:r>
            <a:r>
              <a:rPr lang="fr-FR" sz="1200" kern="1200" baseline="0" dirty="0" smtClean="0">
                <a:solidFill>
                  <a:schemeClr val="tx1"/>
                </a:solidFill>
                <a:effectLst/>
                <a:latin typeface="+mn-lt"/>
                <a:ea typeface="+mn-ea"/>
                <a:cs typeface="+mn-cs"/>
              </a:rPr>
              <a:t>programme, </a:t>
            </a:r>
            <a:r>
              <a:rPr lang="fr-FR" sz="1200" kern="1200" baseline="0" dirty="0">
                <a:solidFill>
                  <a:schemeClr val="tx1"/>
                </a:solidFill>
                <a:effectLst/>
                <a:latin typeface="+mn-lt"/>
                <a:ea typeface="+mn-ea"/>
                <a:cs typeface="+mn-cs"/>
              </a:rPr>
              <a:t>présente les acteurs, les bénéficiaires et les membres de l’</a:t>
            </a:r>
            <a:r>
              <a:rPr lang="fr-FR" sz="1200" kern="1200" baseline="0" dirty="0" err="1">
                <a:solidFill>
                  <a:schemeClr val="tx1"/>
                </a:solidFill>
                <a:effectLst/>
                <a:latin typeface="+mn-lt"/>
                <a:ea typeface="+mn-ea"/>
                <a:cs typeface="+mn-cs"/>
              </a:rPr>
              <a:t>Equipe</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PNIN</a:t>
            </a:r>
            <a:r>
              <a:rPr lang="fr-FR" sz="1200" kern="1200" baseline="0" dirty="0">
                <a:solidFill>
                  <a:schemeClr val="tx1"/>
                </a:solidFill>
                <a:effectLst/>
                <a:latin typeface="+mn-lt"/>
                <a:ea typeface="+mn-ea"/>
                <a:cs typeface="+mn-cs"/>
              </a:rPr>
              <a:t> du Niger. </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CLIC. L’espace</a:t>
            </a:r>
            <a:r>
              <a:rPr lang="fr-FR" sz="1200" b="1" kern="1200" baseline="0" dirty="0" smtClean="0">
                <a:solidFill>
                  <a:schemeClr val="tx1"/>
                </a:solidFill>
                <a:effectLst/>
                <a:latin typeface="+mn-lt"/>
                <a:ea typeface="+mn-ea"/>
                <a:cs typeface="+mn-cs"/>
              </a:rPr>
              <a:t> </a:t>
            </a:r>
            <a:r>
              <a:rPr lang="fr-FR" sz="1200" b="1" kern="1200" baseline="0" dirty="0">
                <a:solidFill>
                  <a:schemeClr val="tx1"/>
                </a:solidFill>
                <a:effectLst/>
                <a:latin typeface="+mn-lt"/>
                <a:ea typeface="+mn-ea"/>
                <a:cs typeface="+mn-cs"/>
              </a:rPr>
              <a:t>des Ressources documentaires </a:t>
            </a:r>
            <a:r>
              <a:rPr lang="fr-FR" sz="1200" kern="1200" baseline="0" dirty="0">
                <a:solidFill>
                  <a:schemeClr val="tx1"/>
                </a:solidFill>
                <a:effectLst/>
                <a:latin typeface="+mn-lt"/>
                <a:ea typeface="+mn-ea"/>
                <a:cs typeface="+mn-cs"/>
              </a:rPr>
              <a:t>centralise les documents sur la Nutrition au Niger. </a:t>
            </a:r>
            <a:r>
              <a:rPr lang="fr-FR" sz="1200" kern="1200" baseline="0" dirty="0" smtClean="0">
                <a:solidFill>
                  <a:schemeClr val="tx1"/>
                </a:solidFill>
                <a:effectLst/>
                <a:latin typeface="+mn-lt"/>
                <a:ea typeface="+mn-ea"/>
                <a:cs typeface="+mn-cs"/>
              </a:rPr>
              <a:t>Il existe un onglet des ressources documentaires de la </a:t>
            </a:r>
            <a:r>
              <a:rPr lang="fr-FR" sz="1200" kern="1200" baseline="0" dirty="0" err="1" smtClean="0">
                <a:solidFill>
                  <a:schemeClr val="tx1"/>
                </a:solidFill>
                <a:effectLst/>
                <a:latin typeface="+mn-lt"/>
                <a:ea typeface="+mn-ea"/>
                <a:cs typeface="+mn-cs"/>
              </a:rPr>
              <a:t>PNIN</a:t>
            </a:r>
            <a:r>
              <a:rPr lang="fr-FR" sz="1200" kern="1200" baseline="0" dirty="0" smtClean="0">
                <a:solidFill>
                  <a:schemeClr val="tx1"/>
                </a:solidFill>
                <a:effectLst/>
                <a:latin typeface="+mn-lt"/>
                <a:ea typeface="+mn-ea"/>
                <a:cs typeface="+mn-cs"/>
              </a:rPr>
              <a:t> et un onglets « autres ressources ». Il </a:t>
            </a:r>
            <a:r>
              <a:rPr lang="fr-FR" sz="1200" kern="1200" baseline="0" dirty="0">
                <a:solidFill>
                  <a:schemeClr val="tx1"/>
                </a:solidFill>
                <a:effectLst/>
                <a:latin typeface="+mn-lt"/>
                <a:ea typeface="+mn-ea"/>
                <a:cs typeface="+mn-cs"/>
              </a:rPr>
              <a:t>peut s’agir de documents techniques, d’études, d’analyses ou encore de textes réglementaires. </a:t>
            </a:r>
            <a:r>
              <a:rPr lang="fr-FR" sz="1200" b="1" kern="1200" dirty="0" smtClean="0">
                <a:solidFill>
                  <a:schemeClr val="tx1"/>
                </a:solidFill>
                <a:effectLst/>
                <a:latin typeface="+mn-lt"/>
                <a:ea typeface="+mn-ea"/>
                <a:cs typeface="+mn-cs"/>
              </a:rPr>
              <a:t>L</a:t>
            </a:r>
            <a:r>
              <a:rPr lang="fr-FR" sz="1200" b="1" kern="1200" baseline="0" dirty="0" smtClean="0">
                <a:solidFill>
                  <a:schemeClr val="tx1"/>
                </a:solidFill>
                <a:effectLst/>
                <a:latin typeface="+mn-lt"/>
                <a:ea typeface="+mn-ea"/>
                <a:cs typeface="+mn-cs"/>
              </a:rPr>
              <a:t>’espace </a:t>
            </a:r>
            <a:r>
              <a:rPr lang="fr-FR" sz="1200" b="1" kern="1200" baseline="0" dirty="0">
                <a:solidFill>
                  <a:schemeClr val="tx1"/>
                </a:solidFill>
                <a:effectLst/>
                <a:latin typeface="+mn-lt"/>
                <a:ea typeface="+mn-ea"/>
                <a:cs typeface="+mn-cs"/>
              </a:rPr>
              <a:t>de travail </a:t>
            </a:r>
            <a:r>
              <a:rPr lang="fr-FR" sz="1200" b="0" kern="1200" baseline="0" dirty="0">
                <a:solidFill>
                  <a:schemeClr val="tx1"/>
                </a:solidFill>
                <a:effectLst/>
                <a:latin typeface="+mn-lt"/>
                <a:ea typeface="+mn-ea"/>
                <a:cs typeface="+mn-cs"/>
              </a:rPr>
              <a:t>centralise les outils utilisés par la </a:t>
            </a:r>
            <a:r>
              <a:rPr lang="fr-FR" sz="1200" b="0" kern="1200" baseline="0" dirty="0" err="1">
                <a:solidFill>
                  <a:schemeClr val="tx1"/>
                </a:solidFill>
                <a:effectLst/>
                <a:latin typeface="+mn-lt"/>
                <a:ea typeface="+mn-ea"/>
                <a:cs typeface="+mn-cs"/>
              </a:rPr>
              <a:t>PNIN</a:t>
            </a:r>
            <a:r>
              <a:rPr lang="fr-FR" sz="1200" b="0" kern="1200" baseline="0" dirty="0">
                <a:solidFill>
                  <a:schemeClr val="tx1"/>
                </a:solidFill>
                <a:effectLst/>
                <a:latin typeface="+mn-lt"/>
                <a:ea typeface="+mn-ea"/>
                <a:cs typeface="+mn-cs"/>
              </a:rPr>
              <a:t> et pour les analyses, mais surtout les </a:t>
            </a:r>
            <a:r>
              <a:rPr lang="fr-FR" sz="1200" b="0" kern="1200" baseline="0" dirty="0" err="1">
                <a:solidFill>
                  <a:schemeClr val="tx1"/>
                </a:solidFill>
                <a:effectLst/>
                <a:latin typeface="+mn-lt"/>
                <a:ea typeface="+mn-ea"/>
                <a:cs typeface="+mn-cs"/>
              </a:rPr>
              <a:t>toolkits</a:t>
            </a:r>
            <a:r>
              <a:rPr lang="fr-FR" sz="1200" b="0" kern="1200" baseline="0" dirty="0">
                <a:solidFill>
                  <a:schemeClr val="tx1"/>
                </a:solidFill>
                <a:effectLst/>
                <a:latin typeface="+mn-lt"/>
                <a:ea typeface="+mn-ea"/>
                <a:cs typeface="+mn-cs"/>
              </a:rPr>
              <a:t> de formation permettant d’assurer un transfert des compétences vers les utilisateurs de l’information nutritionnelle au Niger.</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1 </a:t>
            </a:r>
            <a:r>
              <a:rPr lang="fr-FR" sz="1200" b="1" kern="1200" dirty="0" smtClean="0">
                <a:solidFill>
                  <a:schemeClr val="tx1"/>
                </a:solidFill>
                <a:effectLst/>
                <a:latin typeface="+mn-lt"/>
                <a:ea typeface="+mn-ea"/>
                <a:cs typeface="+mn-cs"/>
              </a:rPr>
              <a:t>minute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fld id="{A4B48DAC-8A2D-4825-850C-34E762FB0A5F}" type="slidenum">
              <a:rPr lang="fr-FR" smtClean="0"/>
              <a:pPr/>
              <a:t>11</a:t>
            </a:fld>
            <a:endParaRPr lang="fr-FR"/>
          </a:p>
        </p:txBody>
      </p:sp>
    </p:spTree>
    <p:extLst>
      <p:ext uri="{BB962C8B-B14F-4D97-AF65-F5344CB8AC3E}">
        <p14:creationId xmlns:p14="http://schemas.microsoft.com/office/powerpoint/2010/main" val="3364793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Diapo 12: Introduction/la qualité des données et de l’information</a:t>
            </a:r>
          </a:p>
          <a:p>
            <a:endParaRPr lang="fr-FR" b="1" dirty="0" smtClean="0"/>
          </a:p>
          <a:p>
            <a:r>
              <a:rPr lang="fr-FR" dirty="0" smtClean="0"/>
              <a:t>Tout </a:t>
            </a:r>
            <a:r>
              <a:rPr lang="fr-FR" dirty="0"/>
              <a:t>le système</a:t>
            </a:r>
            <a:r>
              <a:rPr lang="fr-FR" baseline="0" dirty="0"/>
              <a:t> d’information sur la nutrition doit se rapprocher au mieux de la réalité. En effet, même si la statistique n’est pas exacte (estimation), elle doit être au plus proche de la réalité. </a:t>
            </a:r>
            <a:endParaRPr lang="fr-FR" baseline="0" dirty="0" smtClean="0"/>
          </a:p>
          <a:p>
            <a:endParaRPr lang="fr-FR" baseline="0" dirty="0" smtClean="0"/>
          </a:p>
          <a:p>
            <a:r>
              <a:rPr lang="fr-FR" baseline="0" dirty="0" smtClean="0"/>
              <a:t>10 secondes</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12</a:t>
            </a:fld>
            <a:endParaRPr lang="fr-FR"/>
          </a:p>
        </p:txBody>
      </p:sp>
    </p:spTree>
    <p:extLst>
      <p:ext uri="{BB962C8B-B14F-4D97-AF65-F5344CB8AC3E}">
        <p14:creationId xmlns:p14="http://schemas.microsoft.com/office/powerpoint/2010/main" val="156492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57500" y="134938"/>
            <a:ext cx="3429000" cy="2571750"/>
          </a:xfrm>
        </p:spPr>
      </p:sp>
      <p:sp>
        <p:nvSpPr>
          <p:cNvPr id="3" name="Espace réservé des notes 2"/>
          <p:cNvSpPr>
            <a:spLocks noGrp="1"/>
          </p:cNvSpPr>
          <p:nvPr>
            <p:ph type="body" idx="1"/>
          </p:nvPr>
        </p:nvSpPr>
        <p:spPr>
          <a:xfrm>
            <a:off x="914400" y="2888940"/>
            <a:ext cx="7315200" cy="3454710"/>
          </a:xfrm>
        </p:spPr>
        <p:txBody>
          <a:bodyPr/>
          <a:lstStyle/>
          <a:p>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13. </a:t>
            </a:r>
            <a:r>
              <a:rPr lang="fr-FR" sz="1200" b="1" kern="1200" dirty="0">
                <a:solidFill>
                  <a:schemeClr val="tx1"/>
                </a:solidFill>
                <a:effectLst/>
                <a:latin typeface="+mn-lt"/>
                <a:ea typeface="+mn-ea"/>
                <a:cs typeface="+mn-cs"/>
              </a:rPr>
              <a:t>Caractéristiques</a:t>
            </a:r>
            <a:r>
              <a:rPr lang="fr-FR" sz="1200" b="1" kern="1200" baseline="0" dirty="0">
                <a:solidFill>
                  <a:schemeClr val="tx1"/>
                </a:solidFill>
                <a:effectLst/>
                <a:latin typeface="+mn-lt"/>
                <a:ea typeface="+mn-ea"/>
                <a:cs typeface="+mn-cs"/>
              </a:rPr>
              <a:t> de la qualité des données et informations </a:t>
            </a:r>
            <a:endParaRPr lang="fr-FR" sz="1200" b="1"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Nous</a:t>
            </a:r>
            <a:r>
              <a:rPr lang="fr-FR" sz="1200" kern="1200" baseline="0" dirty="0">
                <a:solidFill>
                  <a:schemeClr val="tx1"/>
                </a:solidFill>
                <a:effectLst/>
                <a:latin typeface="+mn-lt"/>
                <a:ea typeface="+mn-ea"/>
                <a:cs typeface="+mn-cs"/>
              </a:rPr>
              <a:t> mettrons ici l’accent sur la qualité des indicateurs Sectoriels sur la Nutrition. </a:t>
            </a:r>
            <a:r>
              <a:rPr lang="fr-FR" sz="1200" kern="1200" dirty="0">
                <a:solidFill>
                  <a:schemeClr val="tx1"/>
                </a:solidFill>
                <a:effectLst/>
                <a:latin typeface="+mn-lt"/>
                <a:ea typeface="+mn-ea"/>
                <a:cs typeface="+mn-cs"/>
              </a:rPr>
              <a:t>Selon la norme ISO 8402-1986 (International Organisation for Standardisation) la définition de la qualité proposée est : « </a:t>
            </a:r>
            <a:r>
              <a:rPr lang="fr-FR" sz="1200" b="1" kern="1200" dirty="0">
                <a:solidFill>
                  <a:schemeClr val="tx1"/>
                </a:solidFill>
                <a:effectLst/>
                <a:latin typeface="+mn-lt"/>
                <a:ea typeface="+mn-ea"/>
                <a:cs typeface="+mn-cs"/>
              </a:rPr>
              <a:t>l'ensemble des fonctionnalités et caractéristiques d'un produit ou service qui lui confèrent l'aptitude à satisfaire des besoins, exprimés ou implicites</a:t>
            </a:r>
            <a:r>
              <a:rPr lang="fr-FR" sz="1200" kern="1200" dirty="0">
                <a:solidFill>
                  <a:schemeClr val="tx1"/>
                </a:solidFill>
                <a:effectLst/>
                <a:latin typeface="+mn-lt"/>
                <a:ea typeface="+mn-ea"/>
                <a:cs typeface="+mn-cs"/>
              </a:rPr>
              <a:t> ».</a:t>
            </a:r>
            <a:r>
              <a:rPr lang="fr-FR" sz="1200" kern="1200" baseline="0" dirty="0">
                <a:solidFill>
                  <a:schemeClr val="tx1"/>
                </a:solidFill>
                <a:effectLst/>
                <a:latin typeface="+mn-lt"/>
                <a:ea typeface="+mn-ea"/>
                <a:cs typeface="+mn-cs"/>
              </a:rPr>
              <a:t> Aussi, en vue de ne pas induire les utilisateurs et décideurs de l’information, </a:t>
            </a:r>
            <a:r>
              <a:rPr lang="fr-FR" sz="1200" kern="1200" dirty="0">
                <a:solidFill>
                  <a:schemeClr val="tx1"/>
                </a:solidFill>
                <a:effectLst/>
                <a:latin typeface="+mn-lt"/>
                <a:ea typeface="+mn-ea"/>
                <a:cs typeface="+mn-cs"/>
              </a:rPr>
              <a:t>la PNIN du Niger a retenus</a:t>
            </a:r>
            <a:r>
              <a:rPr lang="fr-FR" sz="1200" kern="1200" baseline="0" dirty="0">
                <a:solidFill>
                  <a:schemeClr val="tx1"/>
                </a:solidFill>
                <a:effectLst/>
                <a:latin typeface="+mn-lt"/>
                <a:ea typeface="+mn-ea"/>
                <a:cs typeface="+mn-cs"/>
              </a:rPr>
              <a:t> certains </a:t>
            </a:r>
            <a:r>
              <a:rPr lang="fr-FR" sz="1200" kern="1200" dirty="0">
                <a:solidFill>
                  <a:schemeClr val="tx1"/>
                </a:solidFill>
                <a:effectLst/>
                <a:latin typeface="+mn-lt"/>
                <a:ea typeface="+mn-ea"/>
                <a:cs typeface="+mn-cs"/>
              </a:rPr>
              <a:t>critères de qualité.</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La pertinence et complétude : </a:t>
            </a:r>
            <a:r>
              <a:rPr lang="fr-FR" sz="1200" kern="1200" dirty="0">
                <a:solidFill>
                  <a:schemeClr val="tx1"/>
                </a:solidFill>
                <a:effectLst/>
                <a:latin typeface="+mn-lt"/>
                <a:ea typeface="+mn-ea"/>
                <a:cs typeface="+mn-cs"/>
              </a:rPr>
              <a:t>L’indicateur doit être pertinent au regard des objectifs de la PNIN. Il s'agit de savoir si toutes les informations nécessaires à la confection de l’indicateur sont disponibles et dans quelle mesure, les concepts utilisés (définitions, classifications etc.), reflètent les besoins de la PNIN en matière de sensibilité à la nutrition. Pour répondre à la dimension de pertinence qui se réfère à la capacité des indicateurs à </a:t>
            </a:r>
            <a:r>
              <a:rPr lang="fr-FR" sz="1200" b="1" kern="1200" dirty="0">
                <a:solidFill>
                  <a:schemeClr val="tx1"/>
                </a:solidFill>
                <a:effectLst/>
                <a:latin typeface="+mn-lt"/>
                <a:ea typeface="+mn-ea"/>
                <a:cs typeface="+mn-cs"/>
              </a:rPr>
              <a:t>répondre aux besoins des utilisateurs actuels et potentiels</a:t>
            </a:r>
            <a:r>
              <a:rPr lang="fr-FR" sz="1200" kern="1200" dirty="0">
                <a:solidFill>
                  <a:schemeClr val="tx1"/>
                </a:solidFill>
                <a:effectLst/>
                <a:latin typeface="+mn-lt"/>
                <a:ea typeface="+mn-ea"/>
                <a:cs typeface="+mn-cs"/>
              </a:rPr>
              <a:t>, tant au niveau national et international, dans le domaine de la nutrition et de la sécurité alimentaire, il faut que l’indicateur soit retenu pour la PNIN et qu’il réponde ainsi à un besoins : indicateur analytique ou sensible à la nutrition, indicateur utile pour la planification, programmation, budgétisation, Suivi et Evaluation des programmes/projets et politiques du secteur nutrition au sein du Secteur.</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L’accessibilité et clarté : </a:t>
            </a:r>
            <a:r>
              <a:rPr lang="fr-FR" sz="1200" kern="1200" dirty="0">
                <a:solidFill>
                  <a:schemeClr val="tx1"/>
                </a:solidFill>
                <a:effectLst/>
                <a:latin typeface="+mn-lt"/>
                <a:ea typeface="+mn-ea"/>
                <a:cs typeface="+mn-cs"/>
              </a:rPr>
              <a:t>L'accessibilité se réfère aux conditions physiques dans lesquelles les informations utilisées pour le calcul des indicateurs sont disponibles (où trouver les informations, comment rentrer en disposition de ces informations, dans quels délais les informations pourront être </a:t>
            </a:r>
            <a:r>
              <a:rPr lang="fr-FR" sz="1200" kern="1200" dirty="0" smtClean="0">
                <a:solidFill>
                  <a:schemeClr val="tx1"/>
                </a:solidFill>
                <a:effectLst/>
                <a:latin typeface="+mn-lt"/>
                <a:ea typeface="+mn-ea"/>
                <a:cs typeface="+mn-cs"/>
              </a:rPr>
              <a:t>disponibles, </a:t>
            </a:r>
            <a:r>
              <a:rPr lang="fr-FR" sz="1200" kern="1200" dirty="0">
                <a:solidFill>
                  <a:schemeClr val="tx1"/>
                </a:solidFill>
                <a:effectLst/>
                <a:latin typeface="+mn-lt"/>
                <a:ea typeface="+mn-ea"/>
                <a:cs typeface="+mn-cs"/>
              </a:rPr>
              <a:t>nature des informations disponibles (micro ou macro), formats (papier, fichiers, base de données numériques...), etc. La clarté se réfère à l'environnement informationnel des indicateurs, c'est-à-dire si les indicateurs sont accompagnés de métadonnées appropriées pour leur appréhension et compréhension.</a:t>
            </a:r>
          </a:p>
          <a:p>
            <a:endParaRPr lang="fr-FR"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L’actualité et ponctualité : </a:t>
            </a:r>
            <a:r>
              <a:rPr lang="fr-FR" sz="1200" kern="1200" dirty="0">
                <a:solidFill>
                  <a:schemeClr val="tx1"/>
                </a:solidFill>
                <a:effectLst/>
                <a:latin typeface="+mn-lt"/>
                <a:ea typeface="+mn-ea"/>
                <a:cs typeface="+mn-cs"/>
              </a:rPr>
              <a:t>L’actualité des indicateurs se réfère au temps entre le moment de sa disponibilité et la période à laquelle elle fait référence. La notion de ponctualité se réfère à la disponibilité de l’indicateur à la période prévue pour sa livraison relativement à l’agenda statistique du producteur de l’indicateur (ceci en référence aux dates annoncées de sortie officielle des données et de confection des indicateurs, prévues par les règlements ou préalablement convenues). Si supérieur à 3 mois</a:t>
            </a:r>
            <a:r>
              <a:rPr lang="fr-FR" sz="1200" kern="1200" baseline="0" dirty="0">
                <a:solidFill>
                  <a:schemeClr val="tx1"/>
                </a:solidFill>
                <a:effectLst/>
                <a:latin typeface="+mn-lt"/>
                <a:ea typeface="+mn-ea"/>
                <a:cs typeface="+mn-cs"/>
              </a:rPr>
              <a:t> = absence de ponctualité</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La comparabilité </a:t>
            </a:r>
            <a:r>
              <a:rPr lang="fr-FR" sz="1200" b="1" kern="1200" dirty="0" smtClean="0">
                <a:solidFill>
                  <a:schemeClr val="tx1"/>
                </a:solidFill>
                <a:effectLst/>
                <a:latin typeface="+mn-lt"/>
                <a:ea typeface="+mn-ea"/>
                <a:cs typeface="+mn-cs"/>
              </a:rPr>
              <a:t>Internationale.</a:t>
            </a:r>
            <a:endParaRPr lang="fr-FR"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La cohérence : </a:t>
            </a:r>
            <a:r>
              <a:rPr lang="fr-FR" sz="1200" kern="1200" dirty="0">
                <a:solidFill>
                  <a:schemeClr val="tx1"/>
                </a:solidFill>
                <a:effectLst/>
                <a:latin typeface="+mn-lt"/>
                <a:ea typeface="+mn-ea"/>
                <a:cs typeface="+mn-cs"/>
              </a:rPr>
              <a:t>La cohérence des indicateurs est leur capacité à résister au critère de fiabilité lorsque les données sont combinées de différentes manières et pour différentes utilisations. Il est généralement plus facile de montrer des cas d'incohérence que de prouver la cohérence. Lorsqu’ils proviennent d'une source unique, les indicateurs sont normalement cohérents. En revanche, lorsque les même indicateurs proviennent de sources différentes (EDS, SMART, Collecte administrative) les indicateurs peuvent ne pas être totalement cohérents étant fondées sur des approches différentes (classifications, normes </a:t>
            </a:r>
            <a:r>
              <a:rPr lang="fr-FR" sz="1200" kern="1200" dirty="0" smtClean="0">
                <a:solidFill>
                  <a:schemeClr val="tx1"/>
                </a:solidFill>
                <a:effectLst/>
                <a:latin typeface="+mn-lt"/>
                <a:ea typeface="+mn-ea"/>
                <a:cs typeface="+mn-cs"/>
              </a:rPr>
              <a:t>méthodologiques). </a:t>
            </a:r>
            <a:endParaRPr lang="fr-FR"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3 minutes</a:t>
            </a:r>
          </a:p>
          <a:p>
            <a:pPr marL="457200" lvl="1" indent="0">
              <a:buFont typeface="Arial" panose="020B0604020202020204" pitchFamily="34" charset="0"/>
              <a:buNone/>
            </a:pPr>
            <a:endParaRPr lang="fr-FR" sz="1200" b="1" kern="1200" dirty="0">
              <a:solidFill>
                <a:schemeClr val="tx1"/>
              </a:solidFill>
              <a:effectLst/>
              <a:latin typeface="+mn-lt"/>
              <a:ea typeface="+mn-ea"/>
              <a:cs typeface="+mn-cs"/>
            </a:endParaRPr>
          </a:p>
          <a:p>
            <a:pPr marL="457200" lvl="1" indent="0">
              <a:buFont typeface="Arial" panose="020B0604020202020204" pitchFamily="34" charset="0"/>
              <a:buNone/>
            </a:pPr>
            <a:endParaRPr lang="fr-FR" sz="1200" b="1" kern="1200" dirty="0">
              <a:solidFill>
                <a:schemeClr val="tx1"/>
              </a:solidFill>
              <a:effectLst/>
              <a:latin typeface="+mn-lt"/>
              <a:ea typeface="+mn-ea"/>
              <a:cs typeface="+mn-cs"/>
            </a:endParaRPr>
          </a:p>
          <a:p>
            <a:pPr marL="457200" lvl="1" indent="0">
              <a:buFont typeface="Arial" panose="020B0604020202020204" pitchFamily="34" charset="0"/>
              <a:buNone/>
            </a:pPr>
            <a:endParaRPr lang="fr-FR" sz="1200" b="1" kern="1200" dirty="0">
              <a:solidFill>
                <a:schemeClr val="tx1"/>
              </a:solidFill>
              <a:effectLst/>
              <a:latin typeface="+mn-lt"/>
              <a:ea typeface="+mn-ea"/>
              <a:cs typeface="+mn-cs"/>
            </a:endParaRPr>
          </a:p>
          <a:p>
            <a:pPr marL="0" indent="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A4B48DAC-8A2D-4825-850C-34E762FB0A5F}" type="slidenum">
              <a:rPr lang="fr-FR" smtClean="0"/>
              <a:pPr/>
              <a:t>13</a:t>
            </a:fld>
            <a:endParaRPr lang="fr-FR"/>
          </a:p>
        </p:txBody>
      </p:sp>
    </p:spTree>
    <p:extLst>
      <p:ext uri="{BB962C8B-B14F-4D97-AF65-F5344CB8AC3E}">
        <p14:creationId xmlns:p14="http://schemas.microsoft.com/office/powerpoint/2010/main" val="3042758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Diapo 14: Portail Web </a:t>
            </a:r>
            <a:r>
              <a:rPr lang="fr-FR" b="1" dirty="0" err="1" smtClean="0"/>
              <a:t>PNiN</a:t>
            </a:r>
            <a:endParaRPr lang="fr-FR" b="1" dirty="0" smtClean="0"/>
          </a:p>
          <a:p>
            <a:endParaRPr lang="fr-FR" b="1" dirty="0" smtClean="0"/>
          </a:p>
          <a:p>
            <a:r>
              <a:rPr lang="fr-FR" dirty="0" smtClean="0"/>
              <a:t>Après</a:t>
            </a:r>
            <a:r>
              <a:rPr lang="fr-FR" baseline="0" dirty="0" smtClean="0"/>
              <a:t> </a:t>
            </a:r>
            <a:r>
              <a:rPr lang="fr-FR" baseline="0" dirty="0"/>
              <a:t>2 années de mise en œuvre du programme l’ensembles des outils du Système d’Information pour la Nutrition ont été </a:t>
            </a:r>
            <a:r>
              <a:rPr lang="fr-FR" baseline="0" dirty="0" smtClean="0"/>
              <a:t>développés. </a:t>
            </a:r>
          </a:p>
          <a:p>
            <a:endParaRPr lang="fr-FR" baseline="0" dirty="0" smtClean="0"/>
          </a:p>
          <a:p>
            <a:r>
              <a:rPr lang="fr-FR" baseline="0" dirty="0" smtClean="0"/>
              <a:t>Chaque utilisateur </a:t>
            </a:r>
            <a:r>
              <a:rPr lang="fr-FR" baseline="0" dirty="0"/>
              <a:t>peut se rendre sur le Portail et consulter les </a:t>
            </a:r>
            <a:r>
              <a:rPr lang="fr-FR" baseline="0" dirty="0" smtClean="0"/>
              <a:t>informations disponibles. </a:t>
            </a:r>
            <a:endParaRPr lang="fr-FR" baseline="0" dirty="0" smtClean="0"/>
          </a:p>
          <a:p>
            <a:endParaRPr lang="fr-FR" baseline="0" dirty="0" smtClean="0"/>
          </a:p>
          <a:p>
            <a:r>
              <a:rPr lang="fr-FR" b="1" baseline="0" dirty="0" smtClean="0"/>
              <a:t>10 secondes</a:t>
            </a:r>
            <a:endParaRPr lang="fr-FR" b="1"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14</a:t>
            </a:fld>
            <a:endParaRPr lang="fr-FR"/>
          </a:p>
        </p:txBody>
      </p:sp>
    </p:spTree>
    <p:extLst>
      <p:ext uri="{BB962C8B-B14F-4D97-AF65-F5344CB8AC3E}">
        <p14:creationId xmlns:p14="http://schemas.microsoft.com/office/powerpoint/2010/main" val="3528772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t>Diapo 15.</a:t>
            </a:r>
            <a:r>
              <a:rPr lang="fr-FR" b="1" baseline="0" dirty="0"/>
              <a:t> Adresse du SI </a:t>
            </a:r>
            <a:r>
              <a:rPr lang="fr-FR" b="1" baseline="0" dirty="0" err="1"/>
              <a:t>PNIN</a:t>
            </a:r>
            <a:endParaRPr lang="fr-FR"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a:t>Le Portail PNIN ou Système d’information pour la Nutrition au Niger propose différentes composantes présentées </a:t>
            </a:r>
            <a:r>
              <a:rPr lang="fr-FR" b="0" baseline="0" dirty="0" smtClean="0"/>
              <a:t>plus haut. </a:t>
            </a:r>
          </a:p>
          <a:p>
            <a:endParaRPr lang="fr-FR" dirty="0" smtClean="0"/>
          </a:p>
          <a:p>
            <a:r>
              <a:rPr lang="fr-FR" dirty="0" smtClean="0"/>
              <a:t>Dans le cadre du cycle de diffusion des informations La PNIN a </a:t>
            </a:r>
            <a:r>
              <a:rPr lang="fr-FR" dirty="0" smtClean="0"/>
              <a:t>mis en </a:t>
            </a:r>
            <a:r>
              <a:rPr lang="fr-FR" dirty="0" smtClean="0"/>
              <a:t>place un portail Web (</a:t>
            </a:r>
            <a:r>
              <a:rPr lang="fr-FR" b="1" dirty="0" smtClean="0"/>
              <a:t>https://pnin-niger.org/web</a:t>
            </a:r>
            <a:r>
              <a:rPr lang="fr-FR" dirty="0" smtClean="0"/>
              <a:t>/) qui est déjà en </a:t>
            </a:r>
            <a:r>
              <a:rPr lang="fr-FR" dirty="0" smtClean="0"/>
              <a:t>ligne avec </a:t>
            </a:r>
            <a:r>
              <a:rPr lang="fr-FR" dirty="0" smtClean="0"/>
              <a:t>plusieurs onglets (« Accueil », « À propos », « Nutrition info </a:t>
            </a:r>
            <a:r>
              <a:rPr lang="fr-FR" dirty="0" smtClean="0"/>
              <a:t>», « </a:t>
            </a:r>
            <a:r>
              <a:rPr lang="fr-FR" dirty="0" smtClean="0"/>
              <a:t>Ressources documentaires », « Bases des données », « Espace de travail « et « suite du projet/forum »). La plupart</a:t>
            </a:r>
            <a:r>
              <a:rPr lang="fr-FR" baseline="0" dirty="0" smtClean="0"/>
              <a:t> </a:t>
            </a:r>
            <a:r>
              <a:rPr lang="fr-FR" dirty="0" smtClean="0"/>
              <a:t>de ces onglets sont fonctionnels : </a:t>
            </a:r>
            <a:endParaRPr lang="fr-FR" dirty="0" smtClean="0"/>
          </a:p>
          <a:p>
            <a:pPr marL="228600" indent="-228600">
              <a:buFont typeface="+mj-lt"/>
              <a:buAutoNum type="arabicPeriod"/>
            </a:pPr>
            <a:r>
              <a:rPr lang="fr-FR" dirty="0" smtClean="0"/>
              <a:t>L’outil « </a:t>
            </a:r>
            <a:r>
              <a:rPr lang="fr-FR" dirty="0" smtClean="0"/>
              <a:t>ressources documentaires » contient déjà  plus </a:t>
            </a:r>
            <a:r>
              <a:rPr lang="fr-FR" dirty="0" smtClean="0"/>
              <a:t>350 </a:t>
            </a:r>
            <a:r>
              <a:rPr lang="fr-FR" dirty="0" smtClean="0"/>
              <a:t>documents et toutes les publications de la </a:t>
            </a:r>
            <a:r>
              <a:rPr lang="fr-FR" dirty="0" err="1" smtClean="0"/>
              <a:t>PNIN</a:t>
            </a:r>
            <a:r>
              <a:rPr lang="fr-FR" dirty="0" smtClean="0"/>
              <a:t> (un</a:t>
            </a:r>
            <a:r>
              <a:rPr lang="fr-FR" baseline="0" dirty="0" smtClean="0"/>
              <a:t> vingtaine)</a:t>
            </a:r>
            <a:r>
              <a:rPr lang="fr-FR" dirty="0" smtClean="0"/>
              <a:t> </a:t>
            </a:r>
            <a:r>
              <a:rPr lang="fr-FR" dirty="0" smtClean="0"/>
              <a:t>; </a:t>
            </a:r>
            <a:endParaRPr lang="fr-FR" dirty="0" smtClean="0"/>
          </a:p>
          <a:p>
            <a:pPr marL="228600" indent="-228600">
              <a:buFont typeface="+mj-lt"/>
              <a:buAutoNum type="arabicPeriod"/>
            </a:pPr>
            <a:r>
              <a:rPr lang="fr-FR" dirty="0" smtClean="0"/>
              <a:t>L’outil </a:t>
            </a:r>
            <a:r>
              <a:rPr lang="fr-FR" dirty="0" smtClean="0"/>
              <a:t>« </a:t>
            </a:r>
            <a:r>
              <a:rPr lang="fr-FR" dirty="0" smtClean="0"/>
              <a:t>bases des </a:t>
            </a:r>
            <a:r>
              <a:rPr lang="fr-FR" dirty="0" smtClean="0"/>
              <a:t>données » regroupe au moins 11 bases de données </a:t>
            </a:r>
            <a:r>
              <a:rPr lang="fr-FR" dirty="0" err="1" smtClean="0"/>
              <a:t>anonymisées</a:t>
            </a:r>
            <a:r>
              <a:rPr lang="fr-FR" dirty="0" smtClean="0"/>
              <a:t> ; </a:t>
            </a:r>
            <a:endParaRPr lang="fr-FR" dirty="0" smtClean="0"/>
          </a:p>
          <a:p>
            <a:pPr marL="228600" indent="-228600">
              <a:buFont typeface="+mj-lt"/>
              <a:buAutoNum type="arabicPeriod"/>
            </a:pPr>
            <a:r>
              <a:rPr lang="fr-FR" dirty="0" smtClean="0"/>
              <a:t>L’onglet </a:t>
            </a:r>
            <a:r>
              <a:rPr lang="fr-FR" dirty="0" smtClean="0"/>
              <a:t>« </a:t>
            </a:r>
            <a:r>
              <a:rPr lang="fr-FR" dirty="0" smtClean="0"/>
              <a:t>A propos </a:t>
            </a:r>
            <a:r>
              <a:rPr lang="fr-FR" dirty="0" smtClean="0"/>
              <a:t>» est également fonctionnel avec les informations de base sur la PNIN ;</a:t>
            </a:r>
          </a:p>
          <a:p>
            <a:pPr marL="228600" indent="-228600">
              <a:buFont typeface="+mj-lt"/>
              <a:buAutoNum type="arabicPeriod"/>
            </a:pPr>
            <a:r>
              <a:rPr lang="fr-FR" dirty="0" smtClean="0"/>
              <a:t>L’onglet </a:t>
            </a:r>
            <a:r>
              <a:rPr lang="fr-FR" dirty="0" smtClean="0"/>
              <a:t>« Accueil » contient tous les communiqués de presse sur les </a:t>
            </a:r>
            <a:r>
              <a:rPr lang="fr-FR" dirty="0" smtClean="0"/>
              <a:t>activités de </a:t>
            </a:r>
            <a:r>
              <a:rPr lang="fr-FR" dirty="0" smtClean="0"/>
              <a:t>la PNIN et des parties prenantes incluant un lien vers les rapports plus</a:t>
            </a:r>
          </a:p>
          <a:p>
            <a:pPr marL="228600" indent="-228600">
              <a:buFont typeface="+mj-lt"/>
              <a:buAutoNum type="arabicPeriod"/>
            </a:pPr>
            <a:r>
              <a:rPr lang="fr-FR" dirty="0" smtClean="0"/>
              <a:t>détaillés des activités annoncées. </a:t>
            </a:r>
            <a:endParaRPr lang="fr-FR" dirty="0" smtClean="0"/>
          </a:p>
          <a:p>
            <a:pPr marL="228600" indent="-228600">
              <a:buFont typeface="+mj-lt"/>
              <a:buAutoNum type="arabicPeriod"/>
            </a:pPr>
            <a:r>
              <a:rPr lang="fr-FR" dirty="0" smtClean="0"/>
              <a:t>L’outil Nutrition Info a été développé et les indicateurs vont</a:t>
            </a:r>
            <a:r>
              <a:rPr lang="fr-FR" baseline="0" dirty="0" smtClean="0"/>
              <a:t> être chargés à partir de la fin du second semestre 2021.</a:t>
            </a:r>
            <a:endParaRPr lang="fr-FR" dirty="0" smtClean="0"/>
          </a:p>
          <a:p>
            <a:endParaRPr lang="fr-FR" dirty="0" smtClean="0"/>
          </a:p>
          <a:p>
            <a:r>
              <a:rPr lang="fr-FR" dirty="0" smtClean="0"/>
              <a:t>Le </a:t>
            </a:r>
            <a:r>
              <a:rPr lang="fr-FR" dirty="0" smtClean="0"/>
              <a:t>Portail web de la PNIN est </a:t>
            </a:r>
            <a:r>
              <a:rPr lang="fr-FR" dirty="0" smtClean="0"/>
              <a:t>également un </a:t>
            </a:r>
            <a:r>
              <a:rPr lang="fr-FR" dirty="0" smtClean="0"/>
              <a:t>espace d’échanges, de partage d’information placé au carrefour des secteurs contributifs de la PNIN. Le portail Web est devenu l’une des principales sources et moyens d’accès à l’information sur la nutrition au Niger partout ou l’on se trouve dans le monde</a:t>
            </a:r>
            <a:r>
              <a:rPr lang="fr-FR" dirty="0" smtClean="0"/>
              <a:t>.</a:t>
            </a:r>
          </a:p>
          <a:p>
            <a:endParaRPr lang="fr-FR" dirty="0" smtClean="0"/>
          </a:p>
          <a:p>
            <a:r>
              <a:rPr lang="fr-FR" dirty="0" smtClean="0"/>
              <a:t>L’espace </a:t>
            </a:r>
            <a:r>
              <a:rPr lang="fr-FR" dirty="0" smtClean="0"/>
              <a:t>« Espace de travail » </a:t>
            </a:r>
            <a:r>
              <a:rPr lang="fr-FR" dirty="0" smtClean="0"/>
              <a:t>comprendra la</a:t>
            </a:r>
            <a:r>
              <a:rPr lang="fr-FR" baseline="0" dirty="0" smtClean="0"/>
              <a:t> présente formation </a:t>
            </a:r>
            <a:r>
              <a:rPr lang="fr-FR" dirty="0" smtClean="0"/>
              <a:t>et d’autres outils de formation </a:t>
            </a:r>
            <a:r>
              <a:rPr lang="fr-FR" dirty="0" smtClean="0"/>
              <a:t>issus de la composante </a:t>
            </a:r>
            <a:r>
              <a:rPr lang="fr-FR" dirty="0" smtClean="0"/>
              <a:t>de renforcement </a:t>
            </a:r>
            <a:r>
              <a:rPr lang="fr-FR" dirty="0" smtClean="0"/>
              <a:t>des capacités </a:t>
            </a:r>
            <a:r>
              <a:rPr lang="fr-FR" dirty="0" smtClean="0"/>
              <a:t>nationales, ceci en vue de permettre </a:t>
            </a:r>
            <a:r>
              <a:rPr lang="fr-FR" dirty="0" smtClean="0"/>
              <a:t>d’assurer </a:t>
            </a:r>
            <a:r>
              <a:rPr lang="fr-FR" dirty="0" smtClean="0"/>
              <a:t>la formation </a:t>
            </a:r>
            <a:r>
              <a:rPr lang="fr-FR" dirty="0" smtClean="0"/>
              <a:t>continue de l’Équipe PNIN et des parties prenantes.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p>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15</a:t>
            </a:fld>
            <a:endParaRPr lang="fr-FR"/>
          </a:p>
        </p:txBody>
      </p:sp>
    </p:spTree>
    <p:extLst>
      <p:ext uri="{BB962C8B-B14F-4D97-AF65-F5344CB8AC3E}">
        <p14:creationId xmlns:p14="http://schemas.microsoft.com/office/powerpoint/2010/main" val="1365696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Diapo </a:t>
            </a:r>
            <a:r>
              <a:rPr lang="fr-FR" b="1" dirty="0" smtClean="0"/>
              <a:t>16. Introduction </a:t>
            </a:r>
            <a:r>
              <a:rPr lang="fr-FR" b="1" dirty="0" smtClean="0"/>
              <a:t>sur le Plan Cadre </a:t>
            </a:r>
            <a:r>
              <a:rPr lang="fr-FR" b="1" dirty="0" smtClean="0"/>
              <a:t>d’Analyses</a:t>
            </a:r>
            <a:endParaRPr lang="fr-FR" b="1" dirty="0" smtClean="0"/>
          </a:p>
          <a:p>
            <a:pPr algn="just"/>
            <a:endParaRPr lang="fr-FR" b="0" dirty="0" smtClean="0"/>
          </a:p>
          <a:p>
            <a:pPr eaLnBrk="0" hangingPunct="0"/>
            <a:r>
              <a:rPr lang="fr-FR" sz="1200" kern="1200" dirty="0" smtClean="0">
                <a:solidFill>
                  <a:schemeClr val="tx1"/>
                </a:solidFill>
                <a:effectLst/>
                <a:latin typeface="+mn-lt"/>
                <a:ea typeface="+mn-ea"/>
                <a:cs typeface="+mn-cs"/>
              </a:rPr>
              <a:t>Présenter la </a:t>
            </a:r>
            <a:r>
              <a:rPr lang="fr-FR" sz="1200" kern="1200" dirty="0" err="1" smtClean="0">
                <a:solidFill>
                  <a:schemeClr val="tx1"/>
                </a:solidFill>
                <a:effectLst/>
                <a:latin typeface="+mn-lt"/>
                <a:ea typeface="+mn-ea"/>
                <a:cs typeface="+mn-cs"/>
              </a:rPr>
              <a:t>PNIN</a:t>
            </a:r>
            <a:r>
              <a:rPr lang="fr-FR" sz="1200" kern="1200" dirty="0" smtClean="0">
                <a:solidFill>
                  <a:schemeClr val="tx1"/>
                </a:solidFill>
                <a:effectLst/>
                <a:latin typeface="+mn-lt"/>
                <a:ea typeface="+mn-ea"/>
                <a:cs typeface="+mn-cs"/>
              </a:rPr>
              <a:t> nécessite également de présenter ce que l’on nomme le Plan Cadre d’Analyses de la </a:t>
            </a:r>
            <a:r>
              <a:rPr lang="fr-FR" sz="1200" kern="1200" dirty="0" err="1" smtClean="0">
                <a:solidFill>
                  <a:schemeClr val="tx1"/>
                </a:solidFill>
                <a:effectLst/>
                <a:latin typeface="+mn-lt"/>
                <a:ea typeface="+mn-ea"/>
                <a:cs typeface="+mn-cs"/>
              </a:rPr>
              <a:t>PNIN</a:t>
            </a:r>
            <a:r>
              <a:rPr lang="fr-FR" sz="1200" kern="1200" dirty="0" smtClean="0">
                <a:solidFill>
                  <a:schemeClr val="tx1"/>
                </a:solidFill>
                <a:effectLst/>
                <a:latin typeface="+mn-lt"/>
                <a:ea typeface="+mn-ea"/>
                <a:cs typeface="+mn-cs"/>
              </a:rPr>
              <a:t>. Le </a:t>
            </a:r>
            <a:r>
              <a:rPr lang="fr-FR" sz="1200" kern="1200" dirty="0" err="1" smtClean="0">
                <a:solidFill>
                  <a:schemeClr val="tx1"/>
                </a:solidFill>
                <a:effectLst/>
                <a:latin typeface="+mn-lt"/>
                <a:ea typeface="+mn-ea"/>
                <a:cs typeface="+mn-cs"/>
              </a:rPr>
              <a:t>PCA</a:t>
            </a:r>
            <a:r>
              <a:rPr lang="fr-FR" sz="1200" kern="1200" dirty="0" smtClean="0">
                <a:solidFill>
                  <a:schemeClr val="tx1"/>
                </a:solidFill>
                <a:effectLst/>
                <a:latin typeface="+mn-lt"/>
                <a:ea typeface="+mn-ea"/>
                <a:cs typeface="+mn-cs"/>
              </a:rPr>
              <a:t> vise à orienter les décisions à prendre en faveur du développement de la nutrition. Il fournit des indications sur les données nutritionnelles à analyser et à collecter aux niveaux des parties prenantes, la façon de les réunir et les types d’analyses à réaliser pour les interpréter. </a:t>
            </a:r>
          </a:p>
          <a:p>
            <a:pPr eaLnBrk="0" hangingPunct="0"/>
            <a:endParaRPr lang="fr-FR" sz="1200" kern="1200" dirty="0" smtClean="0">
              <a:solidFill>
                <a:schemeClr val="tx1"/>
              </a:solidFill>
              <a:effectLst/>
              <a:latin typeface="+mn-lt"/>
              <a:ea typeface="+mn-ea"/>
              <a:cs typeface="+mn-cs"/>
            </a:endParaRPr>
          </a:p>
          <a:p>
            <a:pPr eaLnBrk="0" hangingPunct="0"/>
            <a:r>
              <a:rPr lang="fr-FR" sz="1200" b="1" kern="1200" dirty="0" smtClean="0">
                <a:solidFill>
                  <a:schemeClr val="tx1"/>
                </a:solidFill>
                <a:effectLst/>
                <a:latin typeface="+mn-lt"/>
                <a:ea typeface="+mn-ea"/>
                <a:cs typeface="+mn-cs"/>
              </a:rPr>
              <a:t>30 secondes</a:t>
            </a:r>
            <a:r>
              <a:rPr lang="fr-FR" sz="1200" kern="1200" dirty="0" smtClean="0">
                <a:solidFill>
                  <a:schemeClr val="tx1"/>
                </a:solidFill>
                <a:effectLst/>
                <a:latin typeface="+mn-lt"/>
                <a:ea typeface="+mn-ea"/>
                <a:cs typeface="+mn-cs"/>
              </a:rPr>
              <a:t>.</a:t>
            </a:r>
          </a:p>
          <a:p>
            <a:pPr algn="just"/>
            <a:endParaRPr lang="fr-FR" b="0" dirty="0" smtClean="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16</a:t>
            </a:fld>
            <a:endParaRPr lang="fr-FR"/>
          </a:p>
        </p:txBody>
      </p:sp>
    </p:spTree>
    <p:extLst>
      <p:ext uri="{BB962C8B-B14F-4D97-AF65-F5344CB8AC3E}">
        <p14:creationId xmlns:p14="http://schemas.microsoft.com/office/powerpoint/2010/main" val="2679596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77958"/>
            <a:ext cx="5438140" cy="4652132"/>
          </a:xfrm>
        </p:spPr>
        <p:txBody>
          <a:bodyPr/>
          <a:lstStyle/>
          <a:p>
            <a:pPr marL="0" marR="0" indent="0" algn="l" defTabSz="914400" rtl="0" eaLnBrk="0" fontAlgn="auto" latinLnBrk="0" hangingPunct="0">
              <a:lnSpc>
                <a:spcPct val="100000"/>
              </a:lnSpc>
              <a:spcBef>
                <a:spcPts val="0"/>
              </a:spcBef>
              <a:spcAft>
                <a:spcPts val="0"/>
              </a:spcAft>
              <a:buClrTx/>
              <a:buSzTx/>
              <a:buFontTx/>
              <a:buNone/>
              <a:tabLst/>
              <a:defRPr/>
            </a:pPr>
            <a:r>
              <a:rPr lang="fr-FR" sz="1200" b="1" dirty="0" smtClean="0"/>
              <a:t>Diapo 17. Les Plans Cadres d’Analyses</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Ce cadre donne également les sources de données, aussi bien primaires que secondaires, tout en tenant compte de : (1) l’efficience, afin de garantir que seules les informations utiles soient collectées et gagner du temps ; (2) l’exhaustivité, pour permettre d’obtenir toutes les informations nécessaires ; (3) la faisabilité, pour proposer des actions documentées une fois que l’ensemble des besoins d’information et des sources disponibles soient réunies.</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Les </a:t>
            </a:r>
            <a:r>
              <a:rPr lang="fr-FR" sz="1200" kern="1200" dirty="0" err="1" smtClean="0">
                <a:solidFill>
                  <a:schemeClr val="tx1"/>
                </a:solidFill>
                <a:effectLst/>
                <a:latin typeface="+mn-lt"/>
                <a:ea typeface="+mn-ea"/>
                <a:cs typeface="+mn-cs"/>
              </a:rPr>
              <a:t>PCA</a:t>
            </a:r>
            <a:r>
              <a:rPr lang="fr-FR" sz="1200" kern="1200" dirty="0" smtClean="0">
                <a:solidFill>
                  <a:schemeClr val="tx1"/>
                </a:solidFill>
                <a:effectLst/>
                <a:latin typeface="+mn-lt"/>
                <a:ea typeface="+mn-ea"/>
                <a:cs typeface="+mn-cs"/>
              </a:rPr>
              <a:t> sont formulés tous les deux ans. Ainsi, afin </a:t>
            </a:r>
            <a:r>
              <a:rPr lang="fr-FR" sz="1200" kern="1200" dirty="0" smtClean="0">
                <a:solidFill>
                  <a:schemeClr val="tx1"/>
                </a:solidFill>
                <a:effectLst/>
                <a:latin typeface="+mn-lt"/>
                <a:ea typeface="+mn-ea"/>
                <a:cs typeface="+mn-cs"/>
              </a:rPr>
              <a:t>de répondre aux besoins d’informations à haut-niveau, une analyse des enjeux de la nutrition et des besoins d’informations a </a:t>
            </a:r>
            <a:r>
              <a:rPr lang="fr-FR" sz="1200" kern="1200" dirty="0" smtClean="0">
                <a:solidFill>
                  <a:schemeClr val="tx1"/>
                </a:solidFill>
                <a:effectLst/>
                <a:latin typeface="+mn-lt"/>
                <a:ea typeface="+mn-ea"/>
                <a:cs typeface="+mn-cs"/>
              </a:rPr>
              <a:t>été tout d’abord </a:t>
            </a:r>
            <a:r>
              <a:rPr lang="fr-FR" sz="1200" kern="1200" dirty="0" smtClean="0">
                <a:solidFill>
                  <a:schemeClr val="tx1"/>
                </a:solidFill>
                <a:effectLst/>
                <a:latin typeface="+mn-lt"/>
                <a:ea typeface="+mn-ea"/>
                <a:cs typeface="+mn-cs"/>
              </a:rPr>
              <a:t>réalisée. </a:t>
            </a:r>
            <a:r>
              <a:rPr lang="fr-FR" sz="1200" kern="1200" dirty="0" smtClean="0">
                <a:solidFill>
                  <a:schemeClr val="tx1"/>
                </a:solidFill>
                <a:effectLst/>
                <a:latin typeface="+mn-lt"/>
                <a:ea typeface="+mn-ea"/>
                <a:cs typeface="+mn-cs"/>
              </a:rPr>
              <a:t>Puis, le </a:t>
            </a:r>
            <a:r>
              <a:rPr lang="fr-FR" sz="1200" kern="1200" dirty="0" smtClean="0">
                <a:solidFill>
                  <a:schemeClr val="tx1"/>
                </a:solidFill>
                <a:effectLst/>
                <a:latin typeface="+mn-lt"/>
                <a:ea typeface="+mn-ea"/>
                <a:cs typeface="+mn-cs"/>
              </a:rPr>
              <a:t>premier Plan Cadre d’Analyse 2019-2020 </a:t>
            </a:r>
            <a:r>
              <a:rPr lang="fr-FR" sz="1200" kern="1200" dirty="0" smtClean="0">
                <a:solidFill>
                  <a:schemeClr val="tx1"/>
                </a:solidFill>
                <a:effectLst/>
                <a:latin typeface="+mn-lt"/>
                <a:ea typeface="+mn-ea"/>
                <a:cs typeface="+mn-cs"/>
              </a:rPr>
              <a:t>a été validé </a:t>
            </a:r>
            <a:r>
              <a:rPr lang="fr-FR" sz="1200" kern="1200" dirty="0" smtClean="0">
                <a:solidFill>
                  <a:schemeClr val="tx1"/>
                </a:solidFill>
                <a:effectLst/>
                <a:latin typeface="+mn-lt"/>
                <a:ea typeface="+mn-ea"/>
                <a:cs typeface="+mn-cs"/>
              </a:rPr>
              <a:t>en Mai 2019 </a:t>
            </a:r>
            <a:r>
              <a:rPr lang="fr-FR" sz="1200" kern="1200" dirty="0" smtClean="0">
                <a:solidFill>
                  <a:schemeClr val="tx1"/>
                </a:solidFill>
                <a:effectLst/>
                <a:latin typeface="+mn-lt"/>
                <a:ea typeface="+mn-ea"/>
                <a:cs typeface="+mn-cs"/>
              </a:rPr>
              <a:t>et a </a:t>
            </a:r>
            <a:r>
              <a:rPr lang="fr-FR" sz="1200" kern="1200" dirty="0" smtClean="0">
                <a:solidFill>
                  <a:schemeClr val="tx1"/>
                </a:solidFill>
                <a:effectLst/>
                <a:latin typeface="+mn-lt"/>
                <a:ea typeface="+mn-ea"/>
                <a:cs typeface="+mn-cs"/>
              </a:rPr>
              <a:t>été entièrement mis en œuvre. </a:t>
            </a:r>
            <a:r>
              <a:rPr lang="fr-FR" sz="1200" kern="1200" dirty="0" smtClean="0">
                <a:solidFill>
                  <a:schemeClr val="tx1"/>
                </a:solidFill>
                <a:effectLst/>
                <a:latin typeface="+mn-lt"/>
                <a:ea typeface="+mn-ea"/>
                <a:cs typeface="+mn-cs"/>
              </a:rPr>
              <a:t>Le second</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PCA</a:t>
            </a:r>
            <a:r>
              <a:rPr lang="fr-FR" sz="1200" kern="1200" baseline="0" dirty="0" smtClean="0">
                <a:solidFill>
                  <a:schemeClr val="tx1"/>
                </a:solidFill>
                <a:effectLst/>
                <a:latin typeface="+mn-lt"/>
                <a:ea typeface="+mn-ea"/>
                <a:cs typeface="+mn-cs"/>
              </a:rPr>
              <a:t> 2021-2022 a également été élaboré et validé le 12 mars 2021 par le Comité Technique de la </a:t>
            </a:r>
            <a:r>
              <a:rPr lang="fr-FR" sz="1200" kern="1200" baseline="0" dirty="0" err="1" smtClean="0">
                <a:solidFill>
                  <a:schemeClr val="tx1"/>
                </a:solidFill>
                <a:effectLst/>
                <a:latin typeface="+mn-lt"/>
                <a:ea typeface="+mn-ea"/>
                <a:cs typeface="+mn-cs"/>
              </a:rPr>
              <a:t>PNSN</a:t>
            </a:r>
            <a:r>
              <a:rPr lang="fr-FR" sz="1200" kern="1200" baseline="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60 </a:t>
            </a:r>
            <a:r>
              <a:rPr lang="fr-FR" sz="1200" b="1" kern="1200" dirty="0" smtClean="0">
                <a:solidFill>
                  <a:schemeClr val="tx1"/>
                </a:solidFill>
                <a:effectLst/>
                <a:latin typeface="+mn-lt"/>
                <a:ea typeface="+mn-ea"/>
                <a:cs typeface="+mn-cs"/>
              </a:rPr>
              <a:t>secondes</a:t>
            </a:r>
            <a:endParaRPr lang="fr-FR" sz="1200" kern="1200" dirty="0" smtClean="0">
              <a:solidFill>
                <a:schemeClr val="tx1"/>
              </a:solidFill>
              <a:effectLst/>
              <a:latin typeface="+mn-lt"/>
              <a:ea typeface="+mn-ea"/>
              <a:cs typeface="+mn-cs"/>
            </a:endParaRPr>
          </a:p>
          <a:p>
            <a:endParaRPr lang="fr-FR" baseline="0" dirty="0" smtClean="0"/>
          </a:p>
        </p:txBody>
      </p:sp>
      <p:sp>
        <p:nvSpPr>
          <p:cNvPr id="4" name="Espace réservé du numéro de diapositive 3"/>
          <p:cNvSpPr>
            <a:spLocks noGrp="1"/>
          </p:cNvSpPr>
          <p:nvPr>
            <p:ph type="sldNum" sz="quarter" idx="10"/>
          </p:nvPr>
        </p:nvSpPr>
        <p:spPr/>
        <p:txBody>
          <a:bodyPr/>
          <a:lstStyle/>
          <a:p>
            <a:fld id="{D8BB3D7D-1505-C742-A048-C6BCEE7E0C5F}" type="slidenum">
              <a:rPr lang="en-US" smtClean="0"/>
              <a:t>17</a:t>
            </a:fld>
            <a:endParaRPr lang="en-US"/>
          </a:p>
        </p:txBody>
      </p:sp>
    </p:spTree>
    <p:extLst>
      <p:ext uri="{BB962C8B-B14F-4D97-AF65-F5344CB8AC3E}">
        <p14:creationId xmlns:p14="http://schemas.microsoft.com/office/powerpoint/2010/main" val="1023692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18. </a:t>
            </a:r>
            <a:r>
              <a:rPr lang="fr-FR" sz="1200" b="1" kern="1200" dirty="0" smtClean="0">
                <a:solidFill>
                  <a:schemeClr val="tx1"/>
                </a:solidFill>
                <a:effectLst/>
                <a:latin typeface="+mn-lt"/>
                <a:ea typeface="+mn-ea"/>
                <a:cs typeface="+mn-cs"/>
              </a:rPr>
              <a:t>Les étapes du </a:t>
            </a:r>
            <a:r>
              <a:rPr lang="fr-FR" sz="1200" b="1" kern="1200" dirty="0" err="1" smtClean="0">
                <a:solidFill>
                  <a:schemeClr val="tx1"/>
                </a:solidFill>
                <a:effectLst/>
                <a:latin typeface="+mn-lt"/>
                <a:ea typeface="+mn-ea"/>
                <a:cs typeface="+mn-cs"/>
              </a:rPr>
              <a:t>PCA</a:t>
            </a:r>
            <a:r>
              <a:rPr lang="fr-FR" sz="1200" b="1"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de la PNIN</a:t>
            </a:r>
          </a:p>
          <a:p>
            <a:endParaRPr lang="fr-FR" sz="1200" b="1"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Conformément au </a:t>
            </a:r>
            <a:r>
              <a:rPr lang="fr-FR" sz="1200" b="0" kern="1200" dirty="0">
                <a:solidFill>
                  <a:schemeClr val="tx1"/>
                </a:solidFill>
                <a:effectLst/>
                <a:latin typeface="Arial" panose="020B0604020202020204" pitchFamily="34" charset="0"/>
                <a:ea typeface="+mn-ea"/>
                <a:cs typeface="Times New Roman" panose="02020603050405020304" pitchFamily="18" charset="0"/>
              </a:rPr>
              <a:t>p</a:t>
            </a:r>
            <a:r>
              <a:rPr lang="fr-FR" sz="1200" dirty="0">
                <a:effectLst/>
                <a:latin typeface="Arial" panose="020B0604020202020204" pitchFamily="34" charset="0"/>
                <a:ea typeface="Calibri" panose="020F0502020204030204" pitchFamily="34" charset="0"/>
                <a:cs typeface="Times New Roman" panose="02020603050405020304" pitchFamily="18" charset="0"/>
              </a:rPr>
              <a:t>rocessus de formulation d’une question stratégiquement pertinente, </a:t>
            </a:r>
            <a:r>
              <a:rPr lang="fr-FR" sz="1200" b="0" dirty="0">
                <a:effectLst/>
                <a:latin typeface="Arial" panose="020B0604020202020204" pitchFamily="34" charset="0"/>
                <a:ea typeface="Calibri" panose="020F0502020204030204" pitchFamily="34" charset="0"/>
                <a:cs typeface="Times New Roman" panose="02020603050405020304" pitchFamily="18" charset="0"/>
              </a:rPr>
              <a:t>la PNIN du Niger </a:t>
            </a:r>
            <a:r>
              <a:rPr lang="fr-FR" sz="1200" b="0" dirty="0" smtClean="0">
                <a:effectLst/>
                <a:latin typeface="Arial" panose="020B0604020202020204" pitchFamily="34" charset="0"/>
                <a:ea typeface="Calibri" panose="020F0502020204030204" pitchFamily="34" charset="0"/>
                <a:cs typeface="Times New Roman" panose="02020603050405020304" pitchFamily="18" charset="0"/>
              </a:rPr>
              <a:t>conduit le processus d’élaboration du PCA en 4 étapes selon les </a:t>
            </a:r>
            <a:r>
              <a:rPr lang="fr-FR" sz="1200" b="0" dirty="0" smtClean="0">
                <a:effectLst/>
                <a:latin typeface="Arial" panose="020B0604020202020204" pitchFamily="34" charset="0"/>
                <a:ea typeface="Calibri" panose="020F0502020204030204" pitchFamily="34" charset="0"/>
                <a:cs typeface="Times New Roman" panose="02020603050405020304" pitchFamily="18" charset="0"/>
              </a:rPr>
              <a:t>recommandations.</a:t>
            </a:r>
            <a:r>
              <a:rPr lang="fr-FR" sz="1200" b="0" baseline="0" dirty="0" smtClean="0">
                <a:effectLst/>
                <a:latin typeface="Arial" panose="020B0604020202020204" pitchFamily="34" charset="0"/>
                <a:ea typeface="Calibri" panose="020F0502020204030204" pitchFamily="34" charset="0"/>
                <a:cs typeface="Times New Roman" panose="02020603050405020304" pitchFamily="18" charset="0"/>
              </a:rPr>
              <a:t> Suite à l’analyse </a:t>
            </a:r>
            <a:r>
              <a:rPr lang="fr-FR" sz="1200" b="0" baseline="0" dirty="0" smtClean="0">
                <a:effectLst/>
                <a:latin typeface="Arial" panose="020B0604020202020204" pitchFamily="34" charset="0"/>
                <a:ea typeface="Calibri" panose="020F0502020204030204" pitchFamily="34" charset="0"/>
                <a:cs typeface="Times New Roman" panose="02020603050405020304" pitchFamily="18" charset="0"/>
              </a:rPr>
              <a:t>des enjeux de la </a:t>
            </a:r>
            <a:r>
              <a:rPr lang="fr-FR" sz="1200" b="0" baseline="0" dirty="0" smtClean="0">
                <a:effectLst/>
                <a:latin typeface="Arial" panose="020B0604020202020204" pitchFamily="34" charset="0"/>
                <a:ea typeface="Calibri" panose="020F0502020204030204" pitchFamily="34" charset="0"/>
                <a:cs typeface="Times New Roman" panose="02020603050405020304" pitchFamily="18" charset="0"/>
              </a:rPr>
              <a:t>nutrition, le premier </a:t>
            </a:r>
            <a:r>
              <a:rPr lang="fr-FR" sz="1200" b="0" baseline="0" dirty="0" err="1" smtClean="0">
                <a:effectLst/>
                <a:latin typeface="Arial" panose="020B0604020202020204" pitchFamily="34" charset="0"/>
                <a:ea typeface="Calibri" panose="020F0502020204030204" pitchFamily="34" charset="0"/>
                <a:cs typeface="Times New Roman" panose="02020603050405020304" pitchFamily="18" charset="0"/>
              </a:rPr>
              <a:t>PCA</a:t>
            </a:r>
            <a:r>
              <a:rPr lang="fr-FR" sz="1200" b="0" baseline="0" dirty="0" smtClean="0">
                <a:effectLst/>
                <a:latin typeface="Arial" panose="020B0604020202020204" pitchFamily="34" charset="0"/>
                <a:ea typeface="Calibri" panose="020F0502020204030204" pitchFamily="34" charset="0"/>
                <a:cs typeface="Times New Roman" panose="02020603050405020304" pitchFamily="18" charset="0"/>
              </a:rPr>
              <a:t> 2019-2020 contient cinq (5) questions et le second </a:t>
            </a:r>
            <a:r>
              <a:rPr lang="fr-FR" sz="1200" b="0" baseline="0" dirty="0" err="1" smtClean="0">
                <a:effectLst/>
                <a:latin typeface="Arial" panose="020B0604020202020204" pitchFamily="34" charset="0"/>
                <a:ea typeface="Calibri" panose="020F0502020204030204" pitchFamily="34" charset="0"/>
                <a:cs typeface="Times New Roman" panose="02020603050405020304" pitchFamily="18" charset="0"/>
              </a:rPr>
              <a:t>PCA</a:t>
            </a:r>
            <a:r>
              <a:rPr lang="fr-FR" sz="1200" b="0" baseline="0" dirty="0" smtClean="0">
                <a:effectLst/>
                <a:latin typeface="Arial" panose="020B0604020202020204" pitchFamily="34" charset="0"/>
                <a:ea typeface="Calibri" panose="020F0502020204030204" pitchFamily="34" charset="0"/>
                <a:cs typeface="Times New Roman" panose="02020603050405020304" pitchFamily="18" charset="0"/>
              </a:rPr>
              <a:t> 2021-2022 contient 4 grandes questions. Chacune des questions est divisée en un certain nombres de sous-questions.  </a:t>
            </a:r>
            <a:endParaRPr lang="fr-FR" sz="1200" b="0" baseline="0" dirty="0" smtClean="0">
              <a:effectLst/>
              <a:latin typeface="Arial" panose="020B0604020202020204" pitchFamily="34" charset="0"/>
              <a:ea typeface="Calibri" panose="020F0502020204030204" pitchFamily="34" charset="0"/>
              <a:cs typeface="Times New Roman" panose="02020603050405020304" pitchFamily="18" charset="0"/>
            </a:endParaRPr>
          </a:p>
          <a:p>
            <a:endParaRPr lang="fr-FR" sz="1200" b="0" kern="1200" baseline="0" dirty="0" smtClean="0">
              <a:solidFill>
                <a:schemeClr val="tx1"/>
              </a:solidFill>
              <a:effectLst/>
              <a:latin typeface="Arial" panose="020B0604020202020204" pitchFamily="34" charset="0"/>
              <a:ea typeface="+mn-ea"/>
              <a:cs typeface="Times New Roman" panose="02020603050405020304" pitchFamily="18" charset="0"/>
            </a:endParaRPr>
          </a:p>
          <a:p>
            <a:r>
              <a:rPr lang="fr-FR" sz="1200" kern="1200" dirty="0" smtClean="0">
                <a:solidFill>
                  <a:schemeClr val="tx1"/>
                </a:solidFill>
                <a:effectLst/>
                <a:latin typeface="+mn-lt"/>
                <a:ea typeface="+mn-ea"/>
                <a:cs typeface="+mn-cs"/>
              </a:rPr>
              <a:t>Chaque étape (de la formulation à la dissémination des résultats) est assez indépendante et peut contribuer à raccourcir ou au contraire à rallonger le cycle. Par exemple l’accès aux données nécessaires pour traiter une question validée, quand bien même qu’elles existeraient, peut relever d’une bureaucratie plus ou moins lourde nécessitant des allers et retours entre les différentes parties prenantes. Une fois les données rendues, leur gestion et leur traitement peut être plus ou moins long en fonction de la qualité, le besoin ou non d’utiliser différentes sources ou différents type de données.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fr-FR" sz="1200" b="0" baseline="0" dirty="0" smtClean="0">
                <a:effectLst/>
                <a:latin typeface="Arial" panose="020B0604020202020204" pitchFamily="34" charset="0"/>
                <a:ea typeface="Calibri" panose="020F0502020204030204" pitchFamily="34" charset="0"/>
                <a:cs typeface="Times New Roman" panose="02020603050405020304" pitchFamily="18" charset="0"/>
              </a:rPr>
              <a:t>La dernière étape étant l’affinement des questions pour les rendre techniquement pertinentes et la finalisation du document du </a:t>
            </a:r>
            <a:r>
              <a:rPr lang="fr-FR" sz="1200" b="0" baseline="0" dirty="0" err="1" smtClean="0">
                <a:effectLst/>
                <a:latin typeface="Arial" panose="020B0604020202020204" pitchFamily="34" charset="0"/>
                <a:ea typeface="Calibri" panose="020F0502020204030204" pitchFamily="34" charset="0"/>
                <a:cs typeface="Times New Roman" panose="02020603050405020304" pitchFamily="18" charset="0"/>
              </a:rPr>
              <a:t>PCA</a:t>
            </a:r>
            <a:r>
              <a:rPr lang="fr-FR" sz="1200" b="0" baseline="0" dirty="0" smtClean="0">
                <a:effectLst/>
                <a:latin typeface="Arial" panose="020B0604020202020204" pitchFamily="34" charset="0"/>
                <a:ea typeface="Calibri" panose="020F0502020204030204" pitchFamily="34" charset="0"/>
                <a:cs typeface="Times New Roman" panose="02020603050405020304" pitchFamily="18" charset="0"/>
              </a:rPr>
              <a:t>. </a:t>
            </a:r>
            <a:r>
              <a:rPr lang="fr-FR" sz="1200" b="0" kern="1200" dirty="0" smtClean="0">
                <a:solidFill>
                  <a:schemeClr val="tx1"/>
                </a:solidFill>
                <a:effectLst/>
                <a:latin typeface="+mn-lt"/>
                <a:ea typeface="+mn-ea"/>
                <a:cs typeface="+mn-cs"/>
              </a:rPr>
              <a:t>Les </a:t>
            </a:r>
            <a:r>
              <a:rPr lang="fr-FR" sz="1200" b="0" kern="1200" dirty="0" smtClean="0">
                <a:solidFill>
                  <a:schemeClr val="tx1"/>
                </a:solidFill>
                <a:effectLst/>
                <a:latin typeface="+mn-lt"/>
                <a:ea typeface="+mn-ea"/>
                <a:cs typeface="+mn-cs"/>
              </a:rPr>
              <a:t>étapes suivantes ont été consacrées à l’examen et la validation du plan cadre d’analyses par le </a:t>
            </a:r>
            <a:r>
              <a:rPr lang="fr-FR" sz="1200" b="0" kern="1200" dirty="0" smtClean="0">
                <a:solidFill>
                  <a:schemeClr val="tx1"/>
                </a:solidFill>
                <a:effectLst/>
                <a:latin typeface="+mn-lt"/>
                <a:ea typeface="+mn-ea"/>
                <a:cs typeface="+mn-cs"/>
              </a:rPr>
              <a:t>Comité Technique </a:t>
            </a:r>
            <a:r>
              <a:rPr lang="fr-FR" sz="1200" b="0" kern="1200" dirty="0" smtClean="0">
                <a:solidFill>
                  <a:schemeClr val="tx1"/>
                </a:solidFill>
                <a:effectLst/>
                <a:latin typeface="+mn-lt"/>
                <a:ea typeface="+mn-ea"/>
                <a:cs typeface="+mn-cs"/>
              </a:rPr>
              <a:t>de la PNSN qui est de facto le </a:t>
            </a:r>
            <a:r>
              <a:rPr lang="fr-FR" sz="1200" b="0" kern="1200" dirty="0" smtClean="0">
                <a:solidFill>
                  <a:schemeClr val="tx1"/>
                </a:solidFill>
                <a:effectLst/>
                <a:latin typeface="+mn-lt"/>
                <a:ea typeface="+mn-ea"/>
                <a:cs typeface="+mn-cs"/>
              </a:rPr>
              <a:t>Comité Technique </a:t>
            </a:r>
            <a:r>
              <a:rPr lang="fr-FR" sz="1200" b="0" kern="1200" dirty="0" smtClean="0">
                <a:solidFill>
                  <a:schemeClr val="tx1"/>
                </a:solidFill>
                <a:effectLst/>
                <a:latin typeface="+mn-lt"/>
                <a:ea typeface="+mn-ea"/>
                <a:cs typeface="+mn-cs"/>
              </a:rPr>
              <a:t>de la PNIN.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smtClean="0">
                <a:solidFill>
                  <a:schemeClr val="tx1"/>
                </a:solidFill>
                <a:effectLst/>
                <a:latin typeface="+mn-lt"/>
                <a:ea typeface="+mn-ea"/>
                <a:cs typeface="+mn-cs"/>
              </a:rPr>
              <a:t>Apres la validation du PCA 2019-2020, </a:t>
            </a:r>
            <a:r>
              <a:rPr lang="fr-FR" sz="1200" b="0" kern="1200" baseline="0" dirty="0" smtClean="0">
                <a:solidFill>
                  <a:schemeClr val="tx1"/>
                </a:solidFill>
                <a:effectLst/>
                <a:latin typeface="+mn-lt"/>
                <a:ea typeface="+mn-ea"/>
                <a:cs typeface="+mn-cs"/>
              </a:rPr>
              <a:t>la </a:t>
            </a:r>
            <a:r>
              <a:rPr lang="fr-FR" sz="1200" b="0" kern="1200" baseline="0" dirty="0" smtClean="0">
                <a:solidFill>
                  <a:schemeClr val="tx1"/>
                </a:solidFill>
                <a:effectLst/>
                <a:latin typeface="+mn-lt"/>
                <a:ea typeface="+mn-ea"/>
                <a:cs typeface="+mn-cs"/>
              </a:rPr>
              <a:t>mise en œuvre a été assurée par </a:t>
            </a:r>
            <a:r>
              <a:rPr lang="fr-FR" sz="1200" b="0" kern="1200" baseline="0" dirty="0" smtClean="0">
                <a:solidFill>
                  <a:schemeClr val="tx1"/>
                </a:solidFill>
                <a:effectLst/>
                <a:latin typeface="+mn-lt"/>
                <a:ea typeface="+mn-ea"/>
                <a:cs typeface="+mn-cs"/>
              </a:rPr>
              <a:t>l’équipe </a:t>
            </a:r>
            <a:r>
              <a:rPr lang="fr-FR" sz="1200" b="0" kern="1200" baseline="0" dirty="0" smtClean="0">
                <a:solidFill>
                  <a:schemeClr val="tx1"/>
                </a:solidFill>
                <a:effectLst/>
                <a:latin typeface="+mn-lt"/>
                <a:ea typeface="+mn-ea"/>
                <a:cs typeface="+mn-cs"/>
              </a:rPr>
              <a:t>de la PNIN.  </a:t>
            </a:r>
            <a:r>
              <a:rPr lang="fr-FR" sz="1200" kern="1200" dirty="0" smtClean="0">
                <a:solidFill>
                  <a:schemeClr val="tx1"/>
                </a:solidFill>
                <a:effectLst/>
                <a:latin typeface="+mn-lt"/>
                <a:ea typeface="+mn-ea"/>
                <a:cs typeface="+mn-cs"/>
              </a:rPr>
              <a:t>Une </a:t>
            </a:r>
            <a:r>
              <a:rPr lang="fr-FR" sz="1200" kern="1200" dirty="0" smtClean="0">
                <a:solidFill>
                  <a:schemeClr val="tx1"/>
                </a:solidFill>
                <a:effectLst/>
                <a:latin typeface="+mn-lt"/>
                <a:ea typeface="+mn-ea"/>
                <a:cs typeface="+mn-cs"/>
              </a:rPr>
              <a:t>fois que </a:t>
            </a:r>
            <a:r>
              <a:rPr lang="fr-FR" sz="1200" kern="1200" dirty="0" smtClean="0">
                <a:solidFill>
                  <a:schemeClr val="tx1"/>
                </a:solidFill>
                <a:effectLst/>
                <a:latin typeface="+mn-lt"/>
                <a:ea typeface="+mn-ea"/>
                <a:cs typeface="+mn-cs"/>
              </a:rPr>
              <a:t>les analyses par</a:t>
            </a:r>
            <a:r>
              <a:rPr lang="fr-FR" sz="1200" kern="1200" baseline="0" dirty="0" smtClean="0">
                <a:solidFill>
                  <a:schemeClr val="tx1"/>
                </a:solidFill>
                <a:effectLst/>
                <a:latin typeface="+mn-lt"/>
                <a:ea typeface="+mn-ea"/>
                <a:cs typeface="+mn-cs"/>
              </a:rPr>
              <a:t> questions sont faites, les différents rapports </a:t>
            </a:r>
            <a:r>
              <a:rPr lang="fr-FR" sz="1200" kern="1200" baseline="0" dirty="0" smtClean="0">
                <a:solidFill>
                  <a:schemeClr val="tx1"/>
                </a:solidFill>
                <a:effectLst/>
                <a:latin typeface="+mn-lt"/>
                <a:ea typeface="+mn-ea"/>
                <a:cs typeface="+mn-cs"/>
              </a:rPr>
              <a:t>correspondant </a:t>
            </a:r>
            <a:r>
              <a:rPr lang="fr-FR" sz="1200" kern="1200" baseline="0" dirty="0" smtClean="0">
                <a:solidFill>
                  <a:schemeClr val="tx1"/>
                </a:solidFill>
                <a:effectLst/>
                <a:latin typeface="+mn-lt"/>
                <a:ea typeface="+mn-ea"/>
                <a:cs typeface="+mn-cs"/>
              </a:rPr>
              <a:t>a chacune des questions ont été rédigés. Ils précisent entre autres les principaux résultats et les </a:t>
            </a:r>
            <a:r>
              <a:rPr lang="fr-FR" sz="1200" kern="1200" dirty="0" smtClean="0">
                <a:solidFill>
                  <a:schemeClr val="tx1"/>
                </a:solidFill>
                <a:effectLst/>
                <a:latin typeface="+mn-lt"/>
                <a:ea typeface="+mn-ea"/>
                <a:cs typeface="+mn-cs"/>
              </a:rPr>
              <a:t>messages clés provenant des analyses pour des actions concrètes à travers le dialogue sur les politiques de</a:t>
            </a:r>
            <a:r>
              <a:rPr lang="fr-FR" sz="1200" kern="1200" baseline="0" dirty="0" smtClean="0">
                <a:solidFill>
                  <a:schemeClr val="tx1"/>
                </a:solidFill>
                <a:effectLst/>
                <a:latin typeface="+mn-lt"/>
                <a:ea typeface="+mn-ea"/>
                <a:cs typeface="+mn-cs"/>
              </a:rPr>
              <a:t> nutrition et la gouvernance y compris le financement</a:t>
            </a:r>
            <a:r>
              <a:rPr lang="fr-FR"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2 minutes</a:t>
            </a:r>
            <a:r>
              <a:rPr lang="fr-FR" sz="1200" kern="1200" dirty="0" smtClean="0">
                <a:solidFill>
                  <a:schemeClr val="tx1"/>
                </a:solidFill>
                <a:effectLst/>
                <a:latin typeface="+mn-lt"/>
                <a:ea typeface="+mn-ea"/>
                <a:cs typeface="+mn-cs"/>
              </a:rPr>
              <a:t>.</a:t>
            </a:r>
            <a:endParaRPr lang="fr-FR" sz="1200" b="0" baseline="0" dirty="0" smtClean="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18</a:t>
            </a:fld>
            <a:endParaRPr lang="fr-FR"/>
          </a:p>
        </p:txBody>
      </p:sp>
    </p:spTree>
    <p:extLst>
      <p:ext uri="{BB962C8B-B14F-4D97-AF65-F5344CB8AC3E}">
        <p14:creationId xmlns:p14="http://schemas.microsoft.com/office/powerpoint/2010/main" val="1966565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200000"/>
              </a:lnSpc>
            </a:pPr>
            <a:r>
              <a:rPr lang="fr-FR" sz="1400" b="1" kern="1200" dirty="0" smtClean="0">
                <a:solidFill>
                  <a:schemeClr val="tx1"/>
                </a:solidFill>
                <a:effectLst/>
                <a:latin typeface="+mj-lt"/>
                <a:ea typeface="+mn-ea"/>
                <a:cs typeface="+mn-cs"/>
              </a:rPr>
              <a:t>Diapo</a:t>
            </a:r>
            <a:r>
              <a:rPr lang="fr-FR" sz="1400" b="1" kern="1200" baseline="0" dirty="0" smtClean="0">
                <a:solidFill>
                  <a:schemeClr val="tx1"/>
                </a:solidFill>
                <a:effectLst/>
                <a:latin typeface="+mj-lt"/>
                <a:ea typeface="+mn-ea"/>
                <a:cs typeface="+mn-cs"/>
              </a:rPr>
              <a:t> </a:t>
            </a:r>
            <a:r>
              <a:rPr lang="fr-FR" sz="1400" b="1" kern="1200" baseline="0" dirty="0" smtClean="0">
                <a:solidFill>
                  <a:schemeClr val="tx1"/>
                </a:solidFill>
                <a:effectLst/>
                <a:latin typeface="+mj-lt"/>
                <a:ea typeface="+mn-ea"/>
                <a:cs typeface="+mn-cs"/>
              </a:rPr>
              <a:t>19. </a:t>
            </a:r>
            <a:r>
              <a:rPr lang="fr-FR" sz="1400" b="1" kern="1200" dirty="0" smtClean="0">
                <a:solidFill>
                  <a:schemeClr val="tx1"/>
                </a:solidFill>
                <a:effectLst/>
                <a:latin typeface="+mj-lt"/>
                <a:ea typeface="+mn-ea"/>
                <a:cs typeface="+mn-cs"/>
              </a:rPr>
              <a:t>Présentation </a:t>
            </a:r>
            <a:r>
              <a:rPr lang="fr-FR" sz="1400" b="1" kern="1200" dirty="0" smtClean="0">
                <a:solidFill>
                  <a:schemeClr val="bg1"/>
                </a:solidFill>
                <a:latin typeface="+mj-lt"/>
                <a:ea typeface="+mn-ea"/>
                <a:cs typeface="+mn-cs"/>
              </a:rPr>
              <a:t>succincte des questions </a:t>
            </a:r>
            <a:r>
              <a:rPr lang="fr-FR" sz="1400" b="1" kern="1200" dirty="0" smtClean="0">
                <a:solidFill>
                  <a:schemeClr val="bg1"/>
                </a:solidFill>
                <a:latin typeface="+mj-lt"/>
                <a:ea typeface="+mn-ea"/>
                <a:cs typeface="+mn-cs"/>
              </a:rPr>
              <a:t>formulées du </a:t>
            </a:r>
            <a:r>
              <a:rPr lang="fr-FR" sz="1400" b="1" kern="1200" dirty="0" err="1" smtClean="0">
                <a:solidFill>
                  <a:schemeClr val="bg1"/>
                </a:solidFill>
                <a:latin typeface="+mj-lt"/>
                <a:ea typeface="+mn-ea"/>
                <a:cs typeface="+mn-cs"/>
              </a:rPr>
              <a:t>PCA</a:t>
            </a:r>
            <a:r>
              <a:rPr lang="fr-FR" sz="1400" b="1" kern="1200" dirty="0" smtClean="0">
                <a:solidFill>
                  <a:schemeClr val="bg1"/>
                </a:solidFill>
                <a:latin typeface="+mj-lt"/>
                <a:ea typeface="+mn-ea"/>
                <a:cs typeface="+mn-cs"/>
              </a:rPr>
              <a:t> 2019-2020</a:t>
            </a:r>
            <a:endParaRPr lang="fr-FR" sz="1400" b="1" kern="1200" dirty="0" smtClean="0">
              <a:solidFill>
                <a:schemeClr val="bg1"/>
              </a:solidFill>
              <a:latin typeface="+mj-lt"/>
              <a:ea typeface="+mn-ea"/>
              <a:cs typeface="+mn-cs"/>
            </a:endParaRPr>
          </a:p>
          <a:p>
            <a:pPr lvl="0">
              <a:lnSpc>
                <a:spcPct val="200000"/>
              </a:lnSpc>
            </a:pPr>
            <a:endParaRPr lang="fr-FR" sz="1400" b="1" kern="1200" dirty="0" smtClean="0">
              <a:solidFill>
                <a:schemeClr val="bg1"/>
              </a:solidFill>
              <a:latin typeface="+mj-lt"/>
              <a:ea typeface="+mn-ea"/>
              <a:cs typeface="+mn-cs"/>
            </a:endParaRPr>
          </a:p>
          <a:p>
            <a:pPr algn="just">
              <a:lnSpc>
                <a:spcPct val="150000"/>
              </a:lnSpc>
              <a:spcAft>
                <a:spcPts val="0"/>
              </a:spcAft>
            </a:pPr>
            <a:r>
              <a:rPr lang="fr-FR" sz="1400" dirty="0" smtClean="0">
                <a:effectLst/>
                <a:latin typeface="+mj-lt"/>
                <a:ea typeface="Calibri" panose="020F0502020204030204" pitchFamily="34" charset="0"/>
                <a:cs typeface="Times New Roman" panose="02020603050405020304" pitchFamily="18" charset="0"/>
              </a:rPr>
              <a:t>Pour </a:t>
            </a:r>
            <a:r>
              <a:rPr lang="fr-FR" sz="1400" dirty="0">
                <a:effectLst/>
                <a:latin typeface="+mj-lt"/>
                <a:ea typeface="Calibri" panose="020F0502020204030204" pitchFamily="34" charset="0"/>
                <a:cs typeface="Times New Roman" panose="02020603050405020304" pitchFamily="18" charset="0"/>
              </a:rPr>
              <a:t>des raisons pratiques toutes </a:t>
            </a:r>
            <a:r>
              <a:rPr lang="fr-FR" sz="1400" dirty="0" smtClean="0">
                <a:effectLst/>
                <a:latin typeface="+mj-lt"/>
                <a:ea typeface="Calibri" panose="020F0502020204030204" pitchFamily="34" charset="0"/>
                <a:cs typeface="Times New Roman" panose="02020603050405020304" pitchFamily="18" charset="0"/>
              </a:rPr>
              <a:t>les </a:t>
            </a:r>
            <a:r>
              <a:rPr lang="fr-FR" sz="1400" dirty="0">
                <a:effectLst/>
                <a:latin typeface="+mj-lt"/>
                <a:ea typeface="Calibri" panose="020F0502020204030204" pitchFamily="34" charset="0"/>
                <a:cs typeface="Times New Roman" panose="02020603050405020304" pitchFamily="18" charset="0"/>
              </a:rPr>
              <a:t>questions </a:t>
            </a:r>
            <a:r>
              <a:rPr lang="fr-FR" sz="1400" dirty="0" smtClean="0">
                <a:effectLst/>
                <a:latin typeface="+mj-lt"/>
                <a:ea typeface="Calibri" panose="020F0502020204030204" pitchFamily="34" charset="0"/>
                <a:cs typeface="Times New Roman" panose="02020603050405020304" pitchFamily="18" charset="0"/>
              </a:rPr>
              <a:t>sont subdivisées </a:t>
            </a:r>
            <a:r>
              <a:rPr lang="fr-FR" sz="1400" dirty="0">
                <a:effectLst/>
                <a:latin typeface="+mj-lt"/>
                <a:ea typeface="Calibri" panose="020F0502020204030204" pitchFamily="34" charset="0"/>
                <a:cs typeface="Times New Roman" panose="02020603050405020304" pitchFamily="18" charset="0"/>
              </a:rPr>
              <a:t>en deux ou plusieurs sous-questions indépendantes chacune répondant à une attente particulière. </a:t>
            </a:r>
            <a:r>
              <a:rPr lang="fr-FR" sz="1400" dirty="0" smtClean="0">
                <a:effectLst/>
                <a:latin typeface="+mj-lt"/>
                <a:ea typeface="Calibri" panose="020F0502020204030204" pitchFamily="34" charset="0"/>
                <a:cs typeface="Times New Roman" panose="02020603050405020304" pitchFamily="18" charset="0"/>
              </a:rPr>
              <a:t>Ainsi, dans le </a:t>
            </a:r>
            <a:r>
              <a:rPr lang="fr-FR" sz="1400" dirty="0" err="1" smtClean="0">
                <a:effectLst/>
                <a:latin typeface="+mj-lt"/>
                <a:ea typeface="Calibri" panose="020F0502020204030204" pitchFamily="34" charset="0"/>
                <a:cs typeface="Times New Roman" panose="02020603050405020304" pitchFamily="18" charset="0"/>
              </a:rPr>
              <a:t>PCA</a:t>
            </a:r>
            <a:r>
              <a:rPr lang="fr-FR" sz="1400" dirty="0" smtClean="0">
                <a:effectLst/>
                <a:latin typeface="+mj-lt"/>
                <a:ea typeface="Calibri" panose="020F0502020204030204" pitchFamily="34" charset="0"/>
                <a:cs typeface="Times New Roman" panose="02020603050405020304" pitchFamily="18" charset="0"/>
              </a:rPr>
              <a:t> 2019-2020, nous </a:t>
            </a:r>
            <a:r>
              <a:rPr lang="fr-FR" sz="1400" dirty="0">
                <a:effectLst/>
                <a:latin typeface="+mj-lt"/>
                <a:ea typeface="Calibri" panose="020F0502020204030204" pitchFamily="34" charset="0"/>
                <a:cs typeface="Times New Roman" panose="02020603050405020304" pitchFamily="18" charset="0"/>
              </a:rPr>
              <a:t>proposons </a:t>
            </a:r>
            <a:r>
              <a:rPr lang="fr-FR" sz="1400" dirty="0" smtClean="0">
                <a:effectLst/>
                <a:latin typeface="+mj-lt"/>
                <a:ea typeface="Calibri" panose="020F0502020204030204" pitchFamily="34" charset="0"/>
                <a:cs typeface="Times New Roman" panose="02020603050405020304" pitchFamily="18" charset="0"/>
              </a:rPr>
              <a:t>cinq (5) </a:t>
            </a:r>
            <a:r>
              <a:rPr lang="fr-FR" sz="1400" dirty="0">
                <a:effectLst/>
                <a:latin typeface="+mj-lt"/>
                <a:ea typeface="Calibri" panose="020F0502020204030204" pitchFamily="34" charset="0"/>
                <a:cs typeface="Times New Roman" panose="02020603050405020304" pitchFamily="18" charset="0"/>
              </a:rPr>
              <a:t>questions principales qui sont subdivisées en 20 </a:t>
            </a:r>
            <a:r>
              <a:rPr lang="fr-FR" sz="1400" dirty="0" smtClean="0">
                <a:effectLst/>
                <a:latin typeface="+mj-lt"/>
                <a:ea typeface="Calibri" panose="020F0502020204030204" pitchFamily="34" charset="0"/>
                <a:cs typeface="Times New Roman" panose="02020603050405020304" pitchFamily="18" charset="0"/>
              </a:rPr>
              <a:t>sous-questions </a:t>
            </a:r>
            <a:r>
              <a:rPr lang="fr-FR" sz="1400" dirty="0">
                <a:effectLst/>
                <a:latin typeface="+mj-lt"/>
                <a:ea typeface="Calibri" panose="020F0502020204030204" pitchFamily="34" charset="0"/>
                <a:cs typeface="Times New Roman" panose="02020603050405020304" pitchFamily="18" charset="0"/>
              </a:rPr>
              <a:t>qui </a:t>
            </a:r>
            <a:r>
              <a:rPr lang="fr-FR" sz="1400" dirty="0" smtClean="0">
                <a:effectLst/>
                <a:latin typeface="+mj-lt"/>
                <a:ea typeface="Calibri" panose="020F0502020204030204" pitchFamily="34" charset="0"/>
                <a:cs typeface="Times New Roman" panose="02020603050405020304" pitchFamily="18" charset="0"/>
              </a:rPr>
              <a:t>ont</a:t>
            </a:r>
            <a:r>
              <a:rPr lang="fr-FR" sz="1400" baseline="0" dirty="0" smtClean="0">
                <a:effectLst/>
                <a:latin typeface="+mj-lt"/>
                <a:ea typeface="Calibri" panose="020F0502020204030204" pitchFamily="34" charset="0"/>
                <a:cs typeface="Times New Roman" panose="02020603050405020304" pitchFamily="18" charset="0"/>
              </a:rPr>
              <a:t> fait l</a:t>
            </a:r>
            <a:r>
              <a:rPr lang="fr-FR" sz="1400" dirty="0" smtClean="0">
                <a:effectLst/>
                <a:latin typeface="+mj-lt"/>
                <a:ea typeface="Calibri" panose="020F0502020204030204" pitchFamily="34" charset="0"/>
                <a:cs typeface="Times New Roman" panose="02020603050405020304" pitchFamily="18" charset="0"/>
              </a:rPr>
              <a:t>’objet </a:t>
            </a:r>
            <a:r>
              <a:rPr lang="fr-FR" sz="1400" dirty="0">
                <a:effectLst/>
                <a:latin typeface="+mj-lt"/>
                <a:ea typeface="Calibri" panose="020F0502020204030204" pitchFamily="34" charset="0"/>
                <a:cs typeface="Times New Roman" panose="02020603050405020304" pitchFamily="18" charset="0"/>
              </a:rPr>
              <a:t>d’analyses approfondies. </a:t>
            </a:r>
            <a:endParaRPr lang="fr-FR" sz="1400" dirty="0" smtClean="0">
              <a:effectLst/>
              <a:latin typeface="+mj-lt"/>
              <a:ea typeface="Calibri" panose="020F0502020204030204" pitchFamily="34" charset="0"/>
              <a:cs typeface="Times New Roman" panose="02020603050405020304" pitchFamily="18" charset="0"/>
            </a:endParaRPr>
          </a:p>
          <a:p>
            <a:pPr algn="just">
              <a:lnSpc>
                <a:spcPct val="150000"/>
              </a:lnSpc>
              <a:spcAft>
                <a:spcPts val="0"/>
              </a:spcAft>
            </a:pPr>
            <a:endParaRPr lang="fr-FR" sz="1400" dirty="0" smtClean="0">
              <a:effectLst/>
              <a:latin typeface="+mj-lt"/>
              <a:ea typeface="Calibri" panose="020F0502020204030204" pitchFamily="34" charset="0"/>
              <a:cs typeface="Times New Roman" panose="02020603050405020304" pitchFamily="18" charset="0"/>
            </a:endParaRPr>
          </a:p>
          <a:p>
            <a:pPr algn="just">
              <a:lnSpc>
                <a:spcPct val="150000"/>
              </a:lnSpc>
              <a:spcAft>
                <a:spcPts val="0"/>
              </a:spcAft>
            </a:pPr>
            <a:r>
              <a:rPr lang="fr-FR" sz="1400" dirty="0" smtClean="0">
                <a:effectLst/>
                <a:latin typeface="+mj-lt"/>
                <a:ea typeface="Calibri" panose="020F0502020204030204" pitchFamily="34" charset="0"/>
                <a:cs typeface="Times New Roman" panose="02020603050405020304" pitchFamily="18" charset="0"/>
              </a:rPr>
              <a:t>Ici les 5 questions formulées sont : </a:t>
            </a:r>
          </a:p>
          <a:p>
            <a:pPr algn="just">
              <a:lnSpc>
                <a:spcPct val="150000"/>
              </a:lnSpc>
              <a:spcAft>
                <a:spcPts val="0"/>
              </a:spcAft>
            </a:pPr>
            <a:endParaRPr lang="fr-FR" sz="1400" b="0" dirty="0" smtClean="0">
              <a:effectLst/>
              <a:latin typeface="+mj-lt"/>
              <a:ea typeface="Calibri" panose="020F0502020204030204" pitchFamily="34" charset="0"/>
              <a:cs typeface="Times New Roman" panose="02020603050405020304" pitchFamily="18" charset="0"/>
            </a:endParaRPr>
          </a:p>
          <a:p>
            <a:pPr lvl="0" algn="just">
              <a:lnSpc>
                <a:spcPct val="120000"/>
              </a:lnSpc>
              <a:spcBef>
                <a:spcPts val="0"/>
              </a:spcBef>
              <a:buFont typeface="+mj-lt"/>
              <a:buAutoNum type="arabicPeriod"/>
            </a:pPr>
            <a:r>
              <a:rPr lang="fr-FR" sz="1400" b="0" dirty="0" smtClean="0">
                <a:solidFill>
                  <a:schemeClr val="accent5">
                    <a:lumMod val="50000"/>
                  </a:schemeClr>
                </a:solidFill>
              </a:rPr>
              <a:t> Quelles sont les déterminants de la malnutrition chronique des enfants de moins de 5 ans pour expliquer la persistance de taux élevé de malnutrition au Niger ?</a:t>
            </a:r>
          </a:p>
          <a:p>
            <a:pPr algn="just">
              <a:lnSpc>
                <a:spcPct val="120000"/>
              </a:lnSpc>
              <a:spcBef>
                <a:spcPts val="0"/>
              </a:spcBef>
              <a:buFont typeface="+mj-lt"/>
              <a:buAutoNum type="arabicPeriod"/>
            </a:pPr>
            <a:r>
              <a:rPr lang="fr-FR" sz="1400" b="0" dirty="0" smtClean="0">
                <a:solidFill>
                  <a:schemeClr val="accent6">
                    <a:lumMod val="75000"/>
                  </a:schemeClr>
                </a:solidFill>
              </a:rPr>
              <a:t> Comment prioriser les interventions en fonction de leur contribution à l’amélioration de l’état nutritionnelle ? </a:t>
            </a:r>
          </a:p>
          <a:p>
            <a:pPr lvl="0" algn="just">
              <a:lnSpc>
                <a:spcPct val="120000"/>
              </a:lnSpc>
              <a:spcBef>
                <a:spcPts val="0"/>
              </a:spcBef>
              <a:buFont typeface="+mj-lt"/>
              <a:buAutoNum type="arabicPeriod"/>
            </a:pPr>
            <a:r>
              <a:rPr lang="fr-FR" sz="1400" b="0" dirty="0" smtClean="0">
                <a:solidFill>
                  <a:schemeClr val="accent1">
                    <a:lumMod val="75000"/>
                  </a:schemeClr>
                </a:solidFill>
              </a:rPr>
              <a:t> Quelles sont les caractéristiques/profils des populations les plus affectées par la malnutrition chronique ?</a:t>
            </a:r>
          </a:p>
          <a:p>
            <a:pPr lvl="0" algn="just">
              <a:lnSpc>
                <a:spcPct val="120000"/>
              </a:lnSpc>
              <a:spcBef>
                <a:spcPts val="0"/>
              </a:spcBef>
              <a:buFont typeface="+mj-lt"/>
              <a:buAutoNum type="arabicPeriod"/>
            </a:pPr>
            <a:r>
              <a:rPr lang="fr-FR" sz="1400" b="0" dirty="0" smtClean="0">
                <a:solidFill>
                  <a:schemeClr val="accent5">
                    <a:lumMod val="50000"/>
                  </a:schemeClr>
                </a:solidFill>
              </a:rPr>
              <a:t> Comment  identifier  les  investissements  financiers  dans  le  domaine  de  la nutrition  au  Niger  et  ont-ils  évolué  conformément  aux  besoins  budgétaires définis dans le plan d’action multisectoriel de la </a:t>
            </a:r>
            <a:r>
              <a:rPr lang="fr-FR" sz="1400" b="0" dirty="0" err="1" smtClean="0">
                <a:solidFill>
                  <a:schemeClr val="accent5">
                    <a:lumMod val="50000"/>
                  </a:schemeClr>
                </a:solidFill>
              </a:rPr>
              <a:t>PNSN</a:t>
            </a:r>
            <a:r>
              <a:rPr lang="fr-FR" sz="1400" b="0" dirty="0" smtClean="0">
                <a:solidFill>
                  <a:schemeClr val="accent5">
                    <a:lumMod val="50000"/>
                  </a:schemeClr>
                </a:solidFill>
              </a:rPr>
              <a:t> ? </a:t>
            </a:r>
          </a:p>
          <a:p>
            <a:pPr lvl="0" algn="just">
              <a:lnSpc>
                <a:spcPct val="120000"/>
              </a:lnSpc>
            </a:pPr>
            <a:r>
              <a:rPr lang="fr-FR" sz="1400" b="0" dirty="0" smtClean="0">
                <a:solidFill>
                  <a:schemeClr val="accent6">
                    <a:lumMod val="50000"/>
                  </a:schemeClr>
                </a:solidFill>
              </a:rPr>
              <a:t>5.</a:t>
            </a:r>
            <a:r>
              <a:rPr lang="fr-FR" sz="1400" b="0" baseline="0" dirty="0" smtClean="0">
                <a:solidFill>
                  <a:schemeClr val="accent6">
                    <a:lumMod val="50000"/>
                  </a:schemeClr>
                </a:solidFill>
              </a:rPr>
              <a:t> C</a:t>
            </a:r>
            <a:r>
              <a:rPr lang="fr-FR" sz="1400" b="0" dirty="0" smtClean="0">
                <a:solidFill>
                  <a:schemeClr val="accent6">
                    <a:lumMod val="50000"/>
                  </a:schemeClr>
                </a:solidFill>
              </a:rPr>
              <a:t>omment  identifier  et  utiliser  les  indicateurs  spécifiques  et  sensibles  à  la nutrition dans les secteurs contributifs dans le contexte du Niger et assurer une Système d’Information multisectoriel pour la nutrition</a:t>
            </a:r>
          </a:p>
          <a:p>
            <a:pPr lvl="0" algn="just">
              <a:lnSpc>
                <a:spcPct val="120000"/>
              </a:lnSpc>
            </a:pPr>
            <a:endParaRPr lang="fr-FR" sz="1400" b="0" dirty="0" smtClean="0">
              <a:solidFill>
                <a:schemeClr val="accent6">
                  <a:lumMod val="50000"/>
                </a:schemeClr>
              </a:solidFill>
              <a:latin typeface="+mj-lt"/>
            </a:endParaRPr>
          </a:p>
          <a:p>
            <a:pPr lvl="0" algn="just">
              <a:lnSpc>
                <a:spcPct val="120000"/>
              </a:lnSpc>
            </a:pPr>
            <a:r>
              <a:rPr lang="fr-FR" sz="1400" b="1" dirty="0" smtClean="0">
                <a:latin typeface="+mj-lt"/>
              </a:rPr>
              <a:t>1 minute et 20 secondes</a:t>
            </a:r>
            <a:endParaRPr lang="fr-FR" sz="1400" b="1" dirty="0">
              <a:latin typeface="+mj-lt"/>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840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2. Plan de la présentation</a:t>
            </a:r>
          </a:p>
          <a:p>
            <a:endParaRPr lang="fr-FR" sz="1200" b="0" kern="1200" dirty="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Cette présentation a pour objectif de rappeler les objectifs de la </a:t>
            </a:r>
            <a:r>
              <a:rPr lang="fr-FR" sz="1200" kern="1200" dirty="0" err="1" smtClean="0">
                <a:solidFill>
                  <a:schemeClr val="tx1"/>
                </a:solidFill>
                <a:effectLst/>
                <a:latin typeface="+mn-lt"/>
                <a:ea typeface="+mn-ea"/>
                <a:cs typeface="+mn-cs"/>
              </a:rPr>
              <a:t>PNIN</a:t>
            </a:r>
            <a:r>
              <a:rPr lang="fr-FR" sz="1200" kern="1200" dirty="0" smtClean="0">
                <a:solidFill>
                  <a:schemeClr val="tx1"/>
                </a:solidFill>
                <a:effectLst/>
                <a:latin typeface="+mn-lt"/>
                <a:ea typeface="+mn-ea"/>
                <a:cs typeface="+mn-cs"/>
              </a:rPr>
              <a:t>, les composantes du Système d’information pour la Nutrition au Niger (Portail </a:t>
            </a:r>
            <a:r>
              <a:rPr lang="fr-FR" sz="1200" kern="1200" dirty="0" err="1" smtClean="0">
                <a:solidFill>
                  <a:schemeClr val="tx1"/>
                </a:solidFill>
                <a:effectLst/>
                <a:latin typeface="+mn-lt"/>
                <a:ea typeface="+mn-ea"/>
                <a:cs typeface="+mn-cs"/>
              </a:rPr>
              <a:t>PNIN</a:t>
            </a:r>
            <a:r>
              <a:rPr lang="fr-FR" sz="1200" kern="1200" dirty="0" smtClean="0">
                <a:solidFill>
                  <a:schemeClr val="tx1"/>
                </a:solidFill>
                <a:effectLst/>
                <a:latin typeface="+mn-lt"/>
                <a:ea typeface="+mn-ea"/>
                <a:cs typeface="+mn-cs"/>
              </a:rPr>
              <a:t>) en mettant un accent particulier sur la </a:t>
            </a:r>
            <a:r>
              <a:rPr lang="fr-FR" sz="1200" kern="1200" dirty="0" err="1" smtClean="0">
                <a:solidFill>
                  <a:schemeClr val="tx1"/>
                </a:solidFill>
                <a:effectLst/>
                <a:latin typeface="+mn-lt"/>
                <a:ea typeface="+mn-ea"/>
                <a:cs typeface="+mn-cs"/>
              </a:rPr>
              <a:t>multisectorialité</a:t>
            </a:r>
            <a:r>
              <a:rPr lang="fr-FR" sz="1200" kern="1200" dirty="0" smtClean="0">
                <a:solidFill>
                  <a:schemeClr val="tx1"/>
                </a:solidFill>
                <a:effectLst/>
                <a:latin typeface="+mn-lt"/>
                <a:ea typeface="+mn-ea"/>
                <a:cs typeface="+mn-cs"/>
              </a:rPr>
              <a:t> et les données administratives produites par les Directions des Statistiques Sectoriels. </a:t>
            </a:r>
            <a:r>
              <a:rPr lang="fr-FR" sz="1200" b="1" kern="1200" dirty="0" smtClean="0">
                <a:solidFill>
                  <a:schemeClr val="tx1"/>
                </a:solidFill>
                <a:effectLst/>
                <a:latin typeface="+mn-lt"/>
                <a:ea typeface="+mn-ea"/>
                <a:cs typeface="+mn-cs"/>
              </a:rPr>
              <a:t>Il n’existe pas de liste officielle d’indicateurs pour la Nutrition prédéfinie au Niger</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et la </a:t>
            </a:r>
            <a:r>
              <a:rPr lang="fr-FR" sz="1200" b="1" kern="1200" dirty="0" err="1" smtClean="0">
                <a:solidFill>
                  <a:schemeClr val="tx1"/>
                </a:solidFill>
                <a:effectLst/>
                <a:latin typeface="+mn-lt"/>
                <a:ea typeface="+mn-ea"/>
                <a:cs typeface="+mn-cs"/>
              </a:rPr>
              <a:t>multisectorialité</a:t>
            </a:r>
            <a:r>
              <a:rPr lang="fr-FR" sz="1200" b="1" kern="1200" dirty="0" smtClean="0">
                <a:solidFill>
                  <a:schemeClr val="tx1"/>
                </a:solidFill>
                <a:effectLst/>
                <a:latin typeface="+mn-lt"/>
                <a:ea typeface="+mn-ea"/>
                <a:cs typeface="+mn-cs"/>
              </a:rPr>
              <a:t> de la nutrition a conduit à la mise en place progressive d’un Système d’Information sur la Nutrition multisectoriel ou Portail </a:t>
            </a:r>
            <a:r>
              <a:rPr lang="fr-FR" sz="1200" b="1" kern="1200" dirty="0" err="1" smtClean="0">
                <a:solidFill>
                  <a:schemeClr val="tx1"/>
                </a:solidFill>
                <a:effectLst/>
                <a:latin typeface="+mn-lt"/>
                <a:ea typeface="+mn-ea"/>
                <a:cs typeface="+mn-cs"/>
              </a:rPr>
              <a:t>PNIN</a:t>
            </a:r>
            <a:r>
              <a:rPr lang="fr-FR" sz="1200" kern="1200" dirty="0" smtClean="0">
                <a:solidFill>
                  <a:schemeClr val="tx1"/>
                </a:solidFill>
                <a:effectLst/>
                <a:latin typeface="+mn-lt"/>
                <a:ea typeface="+mn-ea"/>
                <a:cs typeface="+mn-cs"/>
              </a:rPr>
              <a:t>. </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Dans une première partie, nous aborderons </a:t>
            </a:r>
            <a:r>
              <a:rPr lang="fr-FR" sz="1200" b="1" kern="1200" dirty="0" smtClean="0">
                <a:solidFill>
                  <a:schemeClr val="tx1"/>
                </a:solidFill>
                <a:effectLst/>
                <a:latin typeface="+mn-lt"/>
                <a:ea typeface="+mn-ea"/>
                <a:cs typeface="+mn-cs"/>
              </a:rPr>
              <a:t>le contexte de mise en place de la </a:t>
            </a:r>
            <a:r>
              <a:rPr lang="fr-FR" sz="1200" b="1" kern="1200" dirty="0" err="1" smtClean="0">
                <a:solidFill>
                  <a:schemeClr val="tx1"/>
                </a:solidFill>
                <a:effectLst/>
                <a:latin typeface="+mn-lt"/>
                <a:ea typeface="+mn-ea"/>
                <a:cs typeface="+mn-cs"/>
              </a:rPr>
              <a:t>PNIN</a:t>
            </a:r>
            <a:r>
              <a:rPr lang="fr-FR" sz="1200" b="1" kern="1200" dirty="0" smtClean="0">
                <a:solidFill>
                  <a:schemeClr val="tx1"/>
                </a:solidFill>
                <a:effectLst/>
                <a:latin typeface="+mn-lt"/>
                <a:ea typeface="+mn-ea"/>
                <a:cs typeface="+mn-cs"/>
              </a:rPr>
              <a:t>, ses objectifs ou missions et les résultats attendus </a:t>
            </a:r>
            <a:r>
              <a:rPr lang="fr-FR" sz="1200" kern="1200" dirty="0" smtClean="0">
                <a:solidFill>
                  <a:schemeClr val="tx1"/>
                </a:solidFill>
                <a:effectLst/>
                <a:latin typeface="+mn-lt"/>
                <a:ea typeface="+mn-ea"/>
                <a:cs typeface="+mn-cs"/>
              </a:rPr>
              <a:t>afin de vous donner une compréhension de la Plateforme Nationale d’Information pour la Nutrition. Dans la poursuite des présentations déjà effectuées, </a:t>
            </a:r>
            <a:r>
              <a:rPr lang="fr-FR" sz="1200" b="1" kern="1200" dirty="0" smtClean="0">
                <a:solidFill>
                  <a:schemeClr val="tx1"/>
                </a:solidFill>
                <a:effectLst/>
                <a:latin typeface="+mn-lt"/>
                <a:ea typeface="+mn-ea"/>
                <a:cs typeface="+mn-cs"/>
              </a:rPr>
              <a:t>le Système d’Informations pour la Nutrition</a:t>
            </a:r>
            <a:r>
              <a:rPr lang="fr-FR" sz="1200" kern="1200" dirty="0" smtClean="0">
                <a:solidFill>
                  <a:schemeClr val="tx1"/>
                </a:solidFill>
                <a:effectLst/>
                <a:latin typeface="+mn-lt"/>
                <a:ea typeface="+mn-ea"/>
                <a:cs typeface="+mn-cs"/>
              </a:rPr>
              <a:t> et ses différents piliers seront présentés. Dans une troisième partie, nous expliquerons </a:t>
            </a:r>
            <a:r>
              <a:rPr lang="fr-FR" sz="1200" b="1" kern="1200" dirty="0" smtClean="0">
                <a:solidFill>
                  <a:schemeClr val="tx1"/>
                </a:solidFill>
                <a:effectLst/>
                <a:latin typeface="+mn-lt"/>
                <a:ea typeface="+mn-ea"/>
                <a:cs typeface="+mn-cs"/>
              </a:rPr>
              <a:t>les critères de qualité des données </a:t>
            </a:r>
            <a:r>
              <a:rPr lang="fr-FR" sz="1200" kern="1200" dirty="0" smtClean="0">
                <a:solidFill>
                  <a:schemeClr val="tx1"/>
                </a:solidFill>
                <a:effectLst/>
                <a:latin typeface="+mn-lt"/>
                <a:ea typeface="+mn-ea"/>
                <a:cs typeface="+mn-cs"/>
              </a:rPr>
              <a:t>qui apparaissent d’une part comme une</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comme contrainte mais également comme un gage de pertinence. L’objectif est de rappeler que la </a:t>
            </a:r>
            <a:r>
              <a:rPr lang="fr-FR" sz="1200" kern="1200" dirty="0" err="1" smtClean="0">
                <a:solidFill>
                  <a:schemeClr val="tx1"/>
                </a:solidFill>
                <a:effectLst/>
                <a:latin typeface="+mn-lt"/>
                <a:ea typeface="+mn-ea"/>
                <a:cs typeface="+mn-cs"/>
              </a:rPr>
              <a:t>PNIN</a:t>
            </a:r>
            <a:r>
              <a:rPr lang="fr-FR" sz="1200" kern="1200" dirty="0" smtClean="0">
                <a:solidFill>
                  <a:schemeClr val="tx1"/>
                </a:solidFill>
                <a:effectLst/>
                <a:latin typeface="+mn-lt"/>
                <a:ea typeface="+mn-ea"/>
                <a:cs typeface="+mn-cs"/>
              </a:rPr>
              <a:t> ne cherche pas à rassembler toutes les informations sans avoir préalablement identifié les informations pertinentes (c’est-à-dire qui répondent aux besoins), les informations fiables (répondant à des critères de qualité). Enfin, dans une quatrième partie, nous présenterons le Portail Web de la </a:t>
            </a:r>
            <a:r>
              <a:rPr lang="fr-FR" sz="1200" kern="1200" dirty="0" err="1" smtClean="0">
                <a:solidFill>
                  <a:schemeClr val="tx1"/>
                </a:solidFill>
                <a:effectLst/>
                <a:latin typeface="+mn-lt"/>
                <a:ea typeface="+mn-ea"/>
                <a:cs typeface="+mn-cs"/>
              </a:rPr>
              <a:t>PNIN</a:t>
            </a:r>
            <a:r>
              <a:rPr lang="fr-FR" sz="1200" kern="1200" dirty="0" smtClean="0">
                <a:solidFill>
                  <a:schemeClr val="tx1"/>
                </a:solidFill>
                <a:effectLst/>
                <a:latin typeface="+mn-lt"/>
                <a:ea typeface="+mn-ea"/>
                <a:cs typeface="+mn-cs"/>
              </a:rPr>
              <a:t> et ses composantes. Le portail de la </a:t>
            </a:r>
            <a:r>
              <a:rPr lang="fr-FR" sz="1200" kern="1200" dirty="0" err="1" smtClean="0">
                <a:solidFill>
                  <a:schemeClr val="tx1"/>
                </a:solidFill>
                <a:effectLst/>
                <a:latin typeface="+mn-lt"/>
                <a:ea typeface="+mn-ea"/>
                <a:cs typeface="+mn-cs"/>
              </a:rPr>
              <a:t>PNIN</a:t>
            </a:r>
            <a:r>
              <a:rPr lang="fr-FR" sz="1200" kern="1200" dirty="0" smtClean="0">
                <a:solidFill>
                  <a:schemeClr val="tx1"/>
                </a:solidFill>
                <a:effectLst/>
                <a:latin typeface="+mn-lt"/>
                <a:ea typeface="+mn-ea"/>
                <a:cs typeface="+mn-cs"/>
              </a:rPr>
              <a:t> doit permettre de répondre à moyen et long terme aux besoins d’informations des utilisateurs et décideurs dans le domaine de la Nutrition.</a:t>
            </a:r>
          </a:p>
          <a:p>
            <a:endParaRPr lang="fr-FR" sz="1200" kern="1200" dirty="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1</a:t>
            </a:r>
            <a:r>
              <a:rPr lang="fr-FR" sz="1200" b="1" kern="1200" baseline="0" dirty="0" smtClean="0">
                <a:solidFill>
                  <a:schemeClr val="tx1"/>
                </a:solidFill>
                <a:effectLst/>
                <a:latin typeface="+mn-lt"/>
                <a:ea typeface="+mn-ea"/>
                <a:cs typeface="+mn-cs"/>
              </a:rPr>
              <a:t> minute et 30 secondes</a:t>
            </a:r>
            <a:r>
              <a:rPr lang="fr-FR" sz="1200" kern="1200" baseline="0" dirty="0" smtClean="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a:t>
            </a:fld>
            <a:endParaRPr lang="fr-FR"/>
          </a:p>
        </p:txBody>
      </p:sp>
    </p:spTree>
    <p:extLst>
      <p:ext uri="{BB962C8B-B14F-4D97-AF65-F5344CB8AC3E}">
        <p14:creationId xmlns:p14="http://schemas.microsoft.com/office/powerpoint/2010/main" val="18469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err="1" smtClean="0">
                <a:solidFill>
                  <a:schemeClr val="tx1"/>
                </a:solidFill>
                <a:effectLst/>
                <a:latin typeface="+mn-lt"/>
                <a:ea typeface="+mn-ea"/>
                <a:cs typeface="+mn-cs"/>
              </a:rPr>
              <a:t>Slide</a:t>
            </a:r>
            <a:r>
              <a:rPr lang="fr-FR" sz="1200" b="1" kern="1200" dirty="0" smtClean="0">
                <a:solidFill>
                  <a:schemeClr val="tx1"/>
                </a:solidFill>
                <a:effectLst/>
                <a:latin typeface="+mn-lt"/>
                <a:ea typeface="+mn-ea"/>
                <a:cs typeface="+mn-cs"/>
              </a:rPr>
              <a:t> C. PIN Niger Cycle d’analyse et de formulation des besoins d’informations : exemples de réalisation</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Calibri" panose="020F0502020204030204" pitchFamily="34" charset="0"/>
                <a:cs typeface="Times New Roman" panose="02020603050405020304" pitchFamily="18" charset="0"/>
              </a:rPr>
              <a:t>De nombreux rapports ont été produits pour répondre a ces questions</a:t>
            </a:r>
            <a:r>
              <a:rPr lang="fr-FR" sz="1200" kern="1200" baseline="0" dirty="0" smtClean="0">
                <a:solidFill>
                  <a:schemeClr val="tx1"/>
                </a:solidFill>
                <a:effectLst/>
                <a:latin typeface="+mn-lt"/>
                <a:ea typeface="Calibri" panose="020F0502020204030204" pitchFamily="34" charset="0"/>
                <a:cs typeface="Times New Roman" panose="02020603050405020304" pitchFamily="18" charset="0"/>
              </a:rPr>
              <a:t> </a:t>
            </a:r>
            <a:r>
              <a:rPr lang="fr-FR" sz="1200" kern="1200" baseline="0" dirty="0" err="1" smtClean="0">
                <a:solidFill>
                  <a:schemeClr val="tx1"/>
                </a:solidFill>
                <a:effectLst/>
                <a:latin typeface="+mn-lt"/>
                <a:ea typeface="Calibri" panose="020F0502020204030204" pitchFamily="34" charset="0"/>
                <a:cs typeface="Times New Roman" panose="02020603050405020304" pitchFamily="18" charset="0"/>
              </a:rPr>
              <a:t>parmis</a:t>
            </a:r>
            <a:r>
              <a:rPr lang="fr-FR" sz="1200" kern="1200" baseline="0" dirty="0" smtClean="0">
                <a:solidFill>
                  <a:schemeClr val="tx1"/>
                </a:solidFill>
                <a:effectLst/>
                <a:latin typeface="+mn-lt"/>
                <a:ea typeface="Calibri" panose="020F0502020204030204" pitchFamily="34" charset="0"/>
                <a:cs typeface="Times New Roman" panose="02020603050405020304" pitchFamily="18" charset="0"/>
              </a:rPr>
              <a:t> lesquels </a:t>
            </a:r>
            <a:r>
              <a:rPr lang="fr-FR" sz="1200" kern="1200" dirty="0" smtClean="0">
                <a:solidFill>
                  <a:schemeClr val="tx1"/>
                </a:solidFill>
                <a:effectLst/>
                <a:latin typeface="+mn-lt"/>
                <a:ea typeface="Calibri" panose="020F0502020204030204" pitchFamily="34" charset="0"/>
                <a:cs typeface="Times New Roman" panose="02020603050405020304" pitchFamily="18" charset="0"/>
              </a:rPr>
              <a:t>: </a:t>
            </a:r>
          </a:p>
          <a:p>
            <a:pPr marL="342900" indent="-342900">
              <a:buFont typeface="+mj-lt"/>
              <a:buAutoNum type="arabicPeriod"/>
            </a:pPr>
            <a:r>
              <a:rPr lang="fr-FR" sz="1200" kern="1200" dirty="0" err="1" smtClean="0">
                <a:solidFill>
                  <a:schemeClr val="tx1"/>
                </a:solidFill>
                <a:effectLst/>
                <a:latin typeface="+mn-lt"/>
                <a:ea typeface="+mn-ea"/>
                <a:cs typeface="+mn-cs"/>
              </a:rPr>
              <a:t>INS</a:t>
            </a:r>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HC3N</a:t>
            </a:r>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PNiN</a:t>
            </a:r>
            <a:r>
              <a:rPr lang="fr-FR" sz="1200" b="1" kern="1200" dirty="0" smtClean="0">
                <a:solidFill>
                  <a:schemeClr val="tx1"/>
                </a:solidFill>
                <a:effectLst/>
                <a:latin typeface="+mn-lt"/>
                <a:ea typeface="+mn-ea"/>
                <a:cs typeface="+mn-cs"/>
              </a:rPr>
              <a:t>. Approche méthodologique mise en place pour répondre à la question </a:t>
            </a:r>
            <a:r>
              <a:rPr lang="fr-FR" sz="1200" b="1" kern="1200" dirty="0" err="1" smtClean="0">
                <a:solidFill>
                  <a:schemeClr val="tx1"/>
                </a:solidFill>
                <a:effectLst/>
                <a:latin typeface="+mn-lt"/>
                <a:ea typeface="+mn-ea"/>
                <a:cs typeface="+mn-cs"/>
              </a:rPr>
              <a:t>N°1</a:t>
            </a:r>
            <a:r>
              <a:rPr lang="fr-FR" sz="1200" b="1" kern="1200" dirty="0" smtClean="0">
                <a:solidFill>
                  <a:schemeClr val="tx1"/>
                </a:solidFill>
                <a:effectLst/>
                <a:latin typeface="+mn-lt"/>
                <a:ea typeface="+mn-ea"/>
                <a:cs typeface="+mn-cs"/>
              </a:rPr>
              <a:t> du Plan Cadre d’Analyses 2019-2020. Rapport </a:t>
            </a:r>
            <a:r>
              <a:rPr lang="fr-FR" sz="1200" b="1" kern="1200" dirty="0" err="1" smtClean="0">
                <a:solidFill>
                  <a:schemeClr val="tx1"/>
                </a:solidFill>
                <a:effectLst/>
                <a:latin typeface="+mn-lt"/>
                <a:ea typeface="+mn-ea"/>
                <a:cs typeface="+mn-cs"/>
              </a:rPr>
              <a:t>PNiN</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N°1</a:t>
            </a:r>
            <a:r>
              <a:rPr lang="fr-FR" sz="1200" kern="1200" dirty="0" smtClean="0">
                <a:solidFill>
                  <a:schemeClr val="tx1"/>
                </a:solidFill>
                <a:effectLst/>
                <a:latin typeface="+mn-lt"/>
                <a:ea typeface="+mn-ea"/>
                <a:cs typeface="+mn-cs"/>
              </a:rPr>
              <a:t>, Janvier 2020. Niamey, Niger.</a:t>
            </a:r>
            <a:endParaRPr lang="en-GB" sz="1200" kern="1200" dirty="0" smtClean="0">
              <a:solidFill>
                <a:schemeClr val="tx1"/>
              </a:solidFill>
              <a:effectLst/>
              <a:latin typeface="+mn-lt"/>
              <a:ea typeface="+mn-ea"/>
              <a:cs typeface="+mn-cs"/>
            </a:endParaRPr>
          </a:p>
          <a:p>
            <a:pPr marL="342900" indent="-342900">
              <a:buFont typeface="+mj-lt"/>
              <a:buAutoNum type="arabicPeriod"/>
            </a:pPr>
            <a:r>
              <a:rPr lang="fr-FR" sz="1200" kern="1200" dirty="0" err="1" smtClean="0">
                <a:solidFill>
                  <a:schemeClr val="tx1"/>
                </a:solidFill>
                <a:effectLst/>
                <a:latin typeface="+mn-lt"/>
                <a:ea typeface="+mn-ea"/>
                <a:cs typeface="+mn-cs"/>
              </a:rPr>
              <a:t>INS</a:t>
            </a:r>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HC3N</a:t>
            </a:r>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PNiN</a:t>
            </a:r>
            <a:r>
              <a:rPr lang="fr-FR" sz="1200" kern="1200" dirty="0" smtClean="0">
                <a:solidFill>
                  <a:schemeClr val="tx1"/>
                </a:solidFill>
                <a:effectLst/>
                <a:latin typeface="+mn-lt"/>
                <a:ea typeface="+mn-ea"/>
                <a:cs typeface="+mn-cs"/>
              </a:rPr>
              <a:t>. T</a:t>
            </a:r>
            <a:r>
              <a:rPr lang="fr-FR" sz="1200" b="1" kern="1200" dirty="0" smtClean="0">
                <a:solidFill>
                  <a:schemeClr val="tx1"/>
                </a:solidFill>
                <a:effectLst/>
                <a:latin typeface="+mn-lt"/>
                <a:ea typeface="+mn-ea"/>
                <a:cs typeface="+mn-cs"/>
              </a:rPr>
              <a:t>endances de la malnutrition chronique des enfants de moins de 5 ans et ses déterminants au niveau national. </a:t>
            </a:r>
            <a:r>
              <a:rPr lang="fr-FR" sz="1200" kern="1200" dirty="0" smtClean="0">
                <a:solidFill>
                  <a:schemeClr val="tx1"/>
                </a:solidFill>
                <a:effectLst/>
                <a:latin typeface="+mn-lt"/>
                <a:ea typeface="+mn-ea"/>
                <a:cs typeface="+mn-cs"/>
              </a:rPr>
              <a:t>Rapport </a:t>
            </a:r>
            <a:r>
              <a:rPr lang="fr-FR" sz="1200" kern="1200" dirty="0" err="1" smtClean="0">
                <a:solidFill>
                  <a:schemeClr val="tx1"/>
                </a:solidFill>
                <a:effectLst/>
                <a:latin typeface="+mn-lt"/>
                <a:ea typeface="+mn-ea"/>
                <a:cs typeface="+mn-cs"/>
              </a:rPr>
              <a:t>PNiN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N°2</a:t>
            </a:r>
            <a:r>
              <a:rPr lang="fr-FR" sz="1200" kern="1200" dirty="0" smtClean="0">
                <a:solidFill>
                  <a:schemeClr val="tx1"/>
                </a:solidFill>
                <a:effectLst/>
                <a:latin typeface="+mn-lt"/>
                <a:ea typeface="+mn-ea"/>
                <a:cs typeface="+mn-cs"/>
              </a:rPr>
              <a:t>, Janvier 2019, Niamey, Niger.</a:t>
            </a:r>
            <a:endParaRPr lang="en-GB" sz="1200" kern="1200" dirty="0" smtClean="0">
              <a:solidFill>
                <a:schemeClr val="tx1"/>
              </a:solidFill>
              <a:effectLst/>
              <a:latin typeface="+mn-lt"/>
              <a:ea typeface="+mn-ea"/>
              <a:cs typeface="+mn-cs"/>
            </a:endParaRPr>
          </a:p>
          <a:p>
            <a:pPr marL="342900" indent="-342900">
              <a:buFont typeface="+mj-lt"/>
              <a:buAutoNum type="arabicPeriod"/>
            </a:pPr>
            <a:r>
              <a:rPr lang="fr-FR" sz="1200" kern="1200" dirty="0" err="1" smtClean="0">
                <a:solidFill>
                  <a:schemeClr val="tx1"/>
                </a:solidFill>
                <a:effectLst/>
                <a:latin typeface="+mn-lt"/>
                <a:ea typeface="+mn-ea"/>
                <a:cs typeface="+mn-cs"/>
              </a:rPr>
              <a:t>INS</a:t>
            </a:r>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HC3N</a:t>
            </a:r>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PNiN</a:t>
            </a:r>
            <a:r>
              <a:rPr lang="fr-FR" sz="1200" kern="1200" dirty="0" smtClean="0">
                <a:solidFill>
                  <a:schemeClr val="tx1"/>
                </a:solidFill>
                <a:effectLst/>
                <a:latin typeface="+mn-lt"/>
                <a:ea typeface="+mn-ea"/>
                <a:cs typeface="+mn-cs"/>
              </a:rPr>
              <a:t>. D</a:t>
            </a:r>
            <a:r>
              <a:rPr lang="fr-FR" sz="1200" b="1" kern="1200" dirty="0" smtClean="0">
                <a:solidFill>
                  <a:schemeClr val="tx1"/>
                </a:solidFill>
                <a:effectLst/>
                <a:latin typeface="+mn-lt"/>
                <a:ea typeface="+mn-ea"/>
                <a:cs typeface="+mn-cs"/>
              </a:rPr>
              <a:t>isparités de la malnutrition chronique des enfants de moins de 5 ans et ses déterminants au niveau des régions</a:t>
            </a:r>
            <a:r>
              <a:rPr lang="fr-FR" sz="1200" kern="1200" dirty="0" smtClean="0">
                <a:solidFill>
                  <a:schemeClr val="tx1"/>
                </a:solidFill>
                <a:effectLst/>
                <a:latin typeface="+mn-lt"/>
                <a:ea typeface="+mn-ea"/>
                <a:cs typeface="+mn-cs"/>
              </a:rPr>
              <a:t>. Rapport </a:t>
            </a:r>
            <a:r>
              <a:rPr lang="fr-FR" sz="1200" kern="1200" dirty="0" err="1" smtClean="0">
                <a:solidFill>
                  <a:schemeClr val="tx1"/>
                </a:solidFill>
                <a:effectLst/>
                <a:latin typeface="+mn-lt"/>
                <a:ea typeface="+mn-ea"/>
                <a:cs typeface="+mn-cs"/>
              </a:rPr>
              <a:t>PNiN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N°3</a:t>
            </a:r>
            <a:r>
              <a:rPr lang="fr-FR" sz="1200" kern="1200" dirty="0" smtClean="0">
                <a:solidFill>
                  <a:schemeClr val="tx1"/>
                </a:solidFill>
                <a:effectLst/>
                <a:latin typeface="+mn-lt"/>
                <a:ea typeface="+mn-ea"/>
                <a:cs typeface="+mn-cs"/>
              </a:rPr>
              <a:t>, Janvier 2019, Niamey, Niger.</a:t>
            </a:r>
            <a:endParaRPr lang="en-GB" sz="1200" kern="1200" dirty="0" smtClean="0">
              <a:solidFill>
                <a:schemeClr val="tx1"/>
              </a:solidFill>
              <a:effectLst/>
              <a:latin typeface="+mn-lt"/>
              <a:ea typeface="+mn-ea"/>
              <a:cs typeface="+mn-cs"/>
            </a:endParaRPr>
          </a:p>
          <a:p>
            <a:pPr marL="342900" indent="-342900">
              <a:buFont typeface="+mj-lt"/>
              <a:buAutoNum type="arabicPeriod"/>
            </a:pPr>
            <a:r>
              <a:rPr lang="fr-FR" sz="1200" kern="1200" dirty="0" err="1" smtClean="0">
                <a:solidFill>
                  <a:schemeClr val="tx1"/>
                </a:solidFill>
                <a:effectLst/>
                <a:latin typeface="+mn-lt"/>
                <a:ea typeface="+mn-ea"/>
                <a:cs typeface="+mn-cs"/>
              </a:rPr>
              <a:t>HC3N</a:t>
            </a:r>
            <a:r>
              <a:rPr lang="fr-FR" sz="1200" kern="1200" dirty="0" smtClean="0">
                <a:solidFill>
                  <a:schemeClr val="tx1"/>
                </a:solidFill>
                <a:effectLst/>
                <a:latin typeface="+mn-lt"/>
                <a:ea typeface="+mn-ea"/>
                <a:cs typeface="+mn-cs"/>
              </a:rPr>
              <a:t>. 2020. </a:t>
            </a:r>
            <a:r>
              <a:rPr lang="fr-FR" sz="1200" b="1" kern="1200" dirty="0" smtClean="0">
                <a:solidFill>
                  <a:schemeClr val="tx1"/>
                </a:solidFill>
                <a:effectLst/>
                <a:latin typeface="+mn-lt"/>
                <a:ea typeface="+mn-ea"/>
                <a:cs typeface="+mn-cs"/>
              </a:rPr>
              <a:t>Rapport Final sur l’Analyse budgétaire du financement public de la nutrition en 2016 et 2017</a:t>
            </a:r>
            <a:r>
              <a:rPr lang="fr-FR" sz="1200" kern="1200" dirty="0" smtClean="0">
                <a:solidFill>
                  <a:schemeClr val="tx1"/>
                </a:solidFill>
                <a:effectLst/>
                <a:latin typeface="+mn-lt"/>
                <a:ea typeface="+mn-ea"/>
                <a:cs typeface="+mn-cs"/>
              </a:rPr>
              <a:t>.</a:t>
            </a:r>
          </a:p>
          <a:p>
            <a:pPr marL="342900" indent="-342900">
              <a:buFont typeface="+mj-lt"/>
              <a:buAutoNum type="arabicPeriod"/>
            </a:pPr>
            <a:r>
              <a:rPr lang="fr-FR" sz="1200" kern="1200" dirty="0" err="1" smtClean="0">
                <a:solidFill>
                  <a:schemeClr val="tx1"/>
                </a:solidFill>
                <a:effectLst/>
                <a:latin typeface="+mn-lt"/>
                <a:ea typeface="+mn-ea"/>
                <a:cs typeface="+mn-cs"/>
              </a:rPr>
              <a:t>INS</a:t>
            </a:r>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HC3N</a:t>
            </a:r>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PNiN</a:t>
            </a:r>
            <a:r>
              <a:rPr lang="fr-FR" sz="1200" kern="1200" dirty="0" smtClean="0">
                <a:solidFill>
                  <a:schemeClr val="tx1"/>
                </a:solidFill>
                <a:effectLst/>
                <a:latin typeface="+mn-lt"/>
                <a:ea typeface="+mn-ea"/>
                <a:cs typeface="+mn-cs"/>
              </a:rPr>
              <a:t>.</a:t>
            </a:r>
            <a:r>
              <a:rPr lang="fr-FR" sz="1200" kern="1200" baseline="0" dirty="0" smtClean="0">
                <a:solidFill>
                  <a:schemeClr val="tx1"/>
                </a:solidFill>
                <a:effectLst/>
                <a:latin typeface="+mn-lt"/>
                <a:ea typeface="+mn-ea"/>
                <a:cs typeface="+mn-cs"/>
              </a:rPr>
              <a:t>  2020. </a:t>
            </a:r>
            <a:r>
              <a:rPr lang="fr-FR" sz="1200" b="1" kern="1200" baseline="0" dirty="0" smtClean="0">
                <a:solidFill>
                  <a:schemeClr val="tx1"/>
                </a:solidFill>
                <a:effectLst/>
                <a:latin typeface="+mn-lt"/>
                <a:ea typeface="+mn-ea"/>
                <a:cs typeface="+mn-cs"/>
              </a:rPr>
              <a:t>Caractéristiques/Profils des populations les plus affectées par la malnutrition</a:t>
            </a:r>
            <a:r>
              <a:rPr lang="fr-FR" sz="1200" kern="1200" baseline="0" dirty="0" smtClean="0">
                <a:solidFill>
                  <a:schemeClr val="tx1"/>
                </a:solidFill>
                <a:effectLst/>
                <a:latin typeface="+mn-lt"/>
                <a:ea typeface="+mn-ea"/>
                <a:cs typeface="+mn-cs"/>
              </a:rPr>
              <a:t>. Rapport </a:t>
            </a:r>
            <a:r>
              <a:rPr lang="fr-FR" sz="1200" kern="1200" baseline="0" dirty="0" err="1" smtClean="0">
                <a:solidFill>
                  <a:schemeClr val="tx1"/>
                </a:solidFill>
                <a:effectLst/>
                <a:latin typeface="+mn-lt"/>
                <a:ea typeface="+mn-ea"/>
                <a:cs typeface="+mn-cs"/>
              </a:rPr>
              <a:t>PNIN</a:t>
            </a:r>
            <a:endParaRPr lang="fr-FR" sz="1200" kern="1200" baseline="0" dirty="0" smtClean="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kern="1200" baseline="0" dirty="0" err="1" smtClean="0">
                <a:solidFill>
                  <a:schemeClr val="tx1"/>
                </a:solidFill>
                <a:effectLst/>
                <a:latin typeface="+mn-lt"/>
                <a:ea typeface="+mn-ea"/>
                <a:cs typeface="+mn-cs"/>
              </a:rPr>
              <a:t>INS</a:t>
            </a:r>
            <a:r>
              <a:rPr lang="fr-FR" sz="1200" kern="1200" baseline="0" dirty="0" smtClean="0">
                <a:solidFill>
                  <a:schemeClr val="tx1"/>
                </a:solidFill>
                <a:effectLst/>
                <a:latin typeface="+mn-lt"/>
                <a:ea typeface="+mn-ea"/>
                <a:cs typeface="+mn-cs"/>
              </a:rPr>
              <a:t>/</a:t>
            </a:r>
            <a:r>
              <a:rPr lang="fr-FR" sz="1200" kern="1200" baseline="0" dirty="0" err="1" smtClean="0">
                <a:solidFill>
                  <a:schemeClr val="tx1"/>
                </a:solidFill>
                <a:effectLst/>
                <a:latin typeface="+mn-lt"/>
                <a:ea typeface="+mn-ea"/>
                <a:cs typeface="+mn-cs"/>
              </a:rPr>
              <a:t>ANSAE</a:t>
            </a:r>
            <a:r>
              <a:rPr lang="fr-FR" sz="1200" kern="1200" baseline="0" dirty="0" smtClean="0">
                <a:solidFill>
                  <a:schemeClr val="tx1"/>
                </a:solidFill>
                <a:effectLst/>
                <a:latin typeface="+mn-lt"/>
                <a:ea typeface="+mn-ea"/>
                <a:cs typeface="+mn-cs"/>
              </a:rPr>
              <a:t>. 2020. </a:t>
            </a:r>
            <a:r>
              <a:rPr lang="fr-FR" sz="1200" b="1" kern="1200" baseline="0" dirty="0" smtClean="0">
                <a:solidFill>
                  <a:schemeClr val="tx1"/>
                </a:solidFill>
                <a:effectLst/>
                <a:latin typeface="+mn-lt"/>
                <a:ea typeface="+mn-ea"/>
                <a:cs typeface="+mn-cs"/>
              </a:rPr>
              <a:t>Synthèse Analytique de l’ étude intitulée « Dynamique de la vulnérabilité a l’ insécurité alimentaire des ménages en milieu rural au Niger</a:t>
            </a:r>
            <a:r>
              <a:rPr lang="fr-FR" sz="1200" kern="1200" baseline="0" dirty="0" smtClean="0">
                <a:solidFill>
                  <a:schemeClr val="tx1"/>
                </a:solidFill>
                <a:effectLst/>
                <a:latin typeface="+mn-lt"/>
                <a:ea typeface="+mn-ea"/>
                <a:cs typeface="+mn-cs"/>
              </a:rPr>
              <a:t>. Mémoire de fin d’ étude (</a:t>
            </a:r>
            <a:r>
              <a:rPr lang="fr-FR" sz="1200" kern="1200" baseline="0" dirty="0" err="1" smtClean="0">
                <a:solidFill>
                  <a:schemeClr val="tx1"/>
                </a:solidFill>
                <a:effectLst/>
                <a:latin typeface="+mn-lt"/>
                <a:ea typeface="+mn-ea"/>
                <a:cs typeface="+mn-cs"/>
              </a:rPr>
              <a:t>Hamadou</a:t>
            </a:r>
            <a:r>
              <a:rPr lang="fr-FR" sz="1200" kern="1200" baseline="0" dirty="0" smtClean="0">
                <a:solidFill>
                  <a:schemeClr val="tx1"/>
                </a:solidFill>
                <a:effectLst/>
                <a:latin typeface="+mn-lt"/>
                <a:ea typeface="+mn-ea"/>
                <a:cs typeface="+mn-cs"/>
              </a:rPr>
              <a:t> Souleymane) de L’</a:t>
            </a:r>
            <a:r>
              <a:rPr lang="fr-FR" sz="1200" kern="1200" baseline="0" dirty="0" err="1" smtClean="0">
                <a:solidFill>
                  <a:schemeClr val="tx1"/>
                </a:solidFill>
                <a:effectLst/>
                <a:latin typeface="+mn-lt"/>
                <a:ea typeface="+mn-ea"/>
                <a:cs typeface="+mn-cs"/>
              </a:rPr>
              <a:t>Ecole</a:t>
            </a:r>
            <a:r>
              <a:rPr lang="fr-FR" sz="1200" kern="1200" baseline="0" dirty="0" smtClean="0">
                <a:solidFill>
                  <a:schemeClr val="tx1"/>
                </a:solidFill>
                <a:effectLst/>
                <a:latin typeface="+mn-lt"/>
                <a:ea typeface="+mn-ea"/>
                <a:cs typeface="+mn-cs"/>
              </a:rPr>
              <a:t> Nationale de la Statistique et l’Analyse économique (</a:t>
            </a:r>
            <a:r>
              <a:rPr lang="fr-FR" sz="1200" kern="1200" baseline="0" dirty="0" err="1" smtClean="0">
                <a:solidFill>
                  <a:schemeClr val="tx1"/>
                </a:solidFill>
                <a:effectLst/>
                <a:latin typeface="+mn-lt"/>
                <a:ea typeface="+mn-ea"/>
                <a:cs typeface="+mn-cs"/>
              </a:rPr>
              <a:t>ANSAE</a:t>
            </a:r>
            <a:r>
              <a:rPr lang="fr-FR" sz="1200" kern="1200" baseline="0" dirty="0" smtClean="0">
                <a:solidFill>
                  <a:schemeClr val="tx1"/>
                </a:solidFill>
                <a:effectLst/>
                <a:latin typeface="+mn-l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kern="1200" baseline="0" dirty="0" err="1" smtClean="0">
                <a:solidFill>
                  <a:schemeClr val="tx1"/>
                </a:solidFill>
                <a:effectLst/>
                <a:latin typeface="+mn-lt"/>
                <a:ea typeface="+mn-ea"/>
                <a:cs typeface="+mn-cs"/>
              </a:rPr>
              <a:t>INS</a:t>
            </a:r>
            <a:r>
              <a:rPr lang="fr-FR" sz="1200" kern="1200" baseline="0" dirty="0" smtClean="0">
                <a:solidFill>
                  <a:schemeClr val="tx1"/>
                </a:solidFill>
                <a:effectLst/>
                <a:latin typeface="+mn-lt"/>
                <a:ea typeface="+mn-ea"/>
                <a:cs typeface="+mn-cs"/>
              </a:rPr>
              <a:t>/</a:t>
            </a:r>
            <a:r>
              <a:rPr lang="fr-FR" sz="1200" kern="1200" baseline="0" dirty="0" err="1" smtClean="0">
                <a:solidFill>
                  <a:schemeClr val="tx1"/>
                </a:solidFill>
                <a:effectLst/>
                <a:latin typeface="+mn-lt"/>
                <a:ea typeface="+mn-ea"/>
                <a:cs typeface="+mn-cs"/>
              </a:rPr>
              <a:t>PNiN</a:t>
            </a:r>
            <a:r>
              <a:rPr lang="fr-FR" sz="1200" kern="1200" baseline="0" dirty="0" smtClean="0">
                <a:solidFill>
                  <a:schemeClr val="tx1"/>
                </a:solidFill>
                <a:effectLst/>
                <a:latin typeface="+mn-lt"/>
                <a:ea typeface="+mn-ea"/>
                <a:cs typeface="+mn-cs"/>
              </a:rPr>
              <a:t>. Synthèse Analytique de l’ étude intitulée «</a:t>
            </a:r>
            <a:r>
              <a:rPr lang="fr-FR" sz="1200" b="0" kern="1200" baseline="0" dirty="0" smtClean="0">
                <a:solidFill>
                  <a:schemeClr val="tx1"/>
                </a:solidFill>
                <a:effectLst/>
                <a:latin typeface="+mn-lt"/>
                <a:ea typeface="+mn-ea"/>
                <a:cs typeface="+mn-cs"/>
              </a:rPr>
              <a:t> </a:t>
            </a:r>
            <a:r>
              <a:rPr lang="fr-FR" sz="1100" b="1" kern="1200" dirty="0" smtClean="0">
                <a:solidFill>
                  <a:schemeClr val="tx1"/>
                </a:solidFill>
                <a:effectLst/>
                <a:latin typeface="+mn-lt"/>
                <a:ea typeface="+mn-ea"/>
                <a:cs typeface="+mn-cs"/>
              </a:rPr>
              <a:t>Le profil nutritionnel des femmes en âge de procréer selon les caractéristiques socio-économiques et démographiques au Niger</a:t>
            </a:r>
            <a:r>
              <a:rPr lang="fr-FR" sz="1100" b="0" kern="1200" dirty="0" smtClean="0">
                <a:solidFill>
                  <a:schemeClr val="tx1"/>
                </a:solidFill>
                <a:effectLst/>
                <a:latin typeface="+mn-lt"/>
                <a:ea typeface="+mn-ea"/>
                <a:cs typeface="+mn-cs"/>
              </a:rPr>
              <a:t> ». </a:t>
            </a:r>
            <a:r>
              <a:rPr lang="fr-FR" sz="1200" kern="1200" baseline="0" dirty="0" smtClean="0">
                <a:solidFill>
                  <a:schemeClr val="tx1"/>
                </a:solidFill>
                <a:effectLst/>
                <a:latin typeface="+mn-lt"/>
                <a:ea typeface="+mn-ea"/>
                <a:cs typeface="+mn-cs"/>
              </a:rPr>
              <a:t>Mémoire de fin d’ étude (</a:t>
            </a:r>
            <a:r>
              <a:rPr lang="fr-FR" sz="1100" kern="1200" dirty="0" err="1" smtClean="0">
                <a:solidFill>
                  <a:schemeClr val="tx1"/>
                </a:solidFill>
                <a:effectLst/>
                <a:latin typeface="+mn-lt"/>
                <a:ea typeface="+mn-ea"/>
                <a:cs typeface="+mn-cs"/>
              </a:rPr>
              <a:t>Kimba</a:t>
            </a:r>
            <a:r>
              <a:rPr lang="fr-FR" sz="1100" kern="1200" dirty="0" smtClean="0">
                <a:solidFill>
                  <a:schemeClr val="tx1"/>
                </a:solidFill>
                <a:effectLst/>
                <a:latin typeface="+mn-lt"/>
                <a:ea typeface="+mn-ea"/>
                <a:cs typeface="+mn-cs"/>
              </a:rPr>
              <a:t> Ousmane </a:t>
            </a:r>
            <a:r>
              <a:rPr lang="fr-FR" sz="1100" kern="1200" dirty="0" err="1" smtClean="0">
                <a:solidFill>
                  <a:schemeClr val="tx1"/>
                </a:solidFill>
                <a:effectLst/>
                <a:latin typeface="+mn-lt"/>
                <a:ea typeface="+mn-ea"/>
                <a:cs typeface="+mn-cs"/>
              </a:rPr>
              <a:t>Hamidou</a:t>
            </a:r>
            <a:r>
              <a:rPr lang="fr-FR" sz="1100" kern="1200" dirty="0" smtClean="0">
                <a:solidFill>
                  <a:schemeClr val="tx1"/>
                </a:solidFill>
                <a:effectLst/>
                <a:latin typeface="+mn-lt"/>
                <a:ea typeface="+mn-ea"/>
                <a:cs typeface="+mn-cs"/>
              </a:rPr>
              <a:t> </a:t>
            </a:r>
            <a:r>
              <a:rPr lang="fr-FR" sz="1200" kern="1200" baseline="0" dirty="0" smtClean="0">
                <a:solidFill>
                  <a:schemeClr val="tx1"/>
                </a:solidFill>
                <a:effectLst/>
                <a:latin typeface="+mn-lt"/>
                <a:ea typeface="+mn-ea"/>
                <a:cs typeface="+mn-cs"/>
              </a:rPr>
              <a:t>) de L’</a:t>
            </a:r>
            <a:r>
              <a:rPr lang="fr-FR" sz="1200" kern="1200" baseline="0" dirty="0" err="1" smtClean="0">
                <a:solidFill>
                  <a:schemeClr val="tx1"/>
                </a:solidFill>
                <a:effectLst/>
                <a:latin typeface="+mn-lt"/>
                <a:ea typeface="+mn-ea"/>
                <a:cs typeface="+mn-cs"/>
              </a:rPr>
              <a:t>Ecole</a:t>
            </a:r>
            <a:r>
              <a:rPr lang="fr-FR" sz="1200" kern="1200" baseline="0" dirty="0" smtClean="0">
                <a:solidFill>
                  <a:schemeClr val="tx1"/>
                </a:solidFill>
                <a:effectLst/>
                <a:latin typeface="+mn-lt"/>
                <a:ea typeface="+mn-ea"/>
                <a:cs typeface="+mn-cs"/>
              </a:rPr>
              <a:t> Nationale </a:t>
            </a:r>
            <a:r>
              <a:rPr lang="fr-FR" sz="1100" kern="1200" dirty="0" smtClean="0">
                <a:solidFill>
                  <a:schemeClr val="tx1"/>
                </a:solidFill>
                <a:effectLst/>
                <a:latin typeface="+mn-lt"/>
                <a:ea typeface="+mn-ea"/>
                <a:cs typeface="+mn-cs"/>
              </a:rPr>
              <a:t>Supérieure de Statistique et d’</a:t>
            </a:r>
            <a:r>
              <a:rPr lang="fr-FR" sz="1100" kern="1200" dirty="0" err="1" smtClean="0">
                <a:solidFill>
                  <a:schemeClr val="tx1"/>
                </a:solidFill>
                <a:effectLst/>
                <a:latin typeface="+mn-lt"/>
                <a:ea typeface="+mn-ea"/>
                <a:cs typeface="+mn-cs"/>
              </a:rPr>
              <a:t>Economie</a:t>
            </a:r>
            <a:r>
              <a:rPr lang="fr-FR" sz="1100" kern="1200" dirty="0" smtClean="0">
                <a:solidFill>
                  <a:schemeClr val="tx1"/>
                </a:solidFill>
                <a:effectLst/>
                <a:latin typeface="+mn-lt"/>
                <a:ea typeface="+mn-ea"/>
                <a:cs typeface="+mn-cs"/>
              </a:rPr>
              <a:t> Appliquée d’Abidjan;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100" kern="1200" baseline="0" dirty="0" err="1" smtClean="0">
                <a:solidFill>
                  <a:schemeClr val="tx1"/>
                </a:solidFill>
                <a:effectLst/>
                <a:latin typeface="+mn-lt"/>
                <a:ea typeface="+mn-ea"/>
                <a:cs typeface="+mn-cs"/>
              </a:rPr>
              <a:t>HC3N</a:t>
            </a:r>
            <a:r>
              <a:rPr lang="fr-FR" sz="1100" kern="1200" baseline="0" dirty="0" smtClean="0">
                <a:solidFill>
                  <a:schemeClr val="tx1"/>
                </a:solidFill>
                <a:effectLst/>
                <a:latin typeface="+mn-lt"/>
                <a:ea typeface="+mn-ea"/>
                <a:cs typeface="+mn-cs"/>
              </a:rPr>
              <a:t>/</a:t>
            </a:r>
            <a:r>
              <a:rPr lang="fr-FR" sz="1100" kern="1200" baseline="0" dirty="0" err="1" smtClean="0">
                <a:solidFill>
                  <a:schemeClr val="tx1"/>
                </a:solidFill>
                <a:effectLst/>
                <a:latin typeface="+mn-lt"/>
                <a:ea typeface="+mn-ea"/>
                <a:cs typeface="+mn-cs"/>
              </a:rPr>
              <a:t>MSP</a:t>
            </a:r>
            <a:r>
              <a:rPr lang="fr-FR" sz="1100" kern="1200" baseline="0" dirty="0" smtClean="0">
                <a:solidFill>
                  <a:schemeClr val="tx1"/>
                </a:solidFill>
                <a:effectLst/>
                <a:latin typeface="+mn-lt"/>
                <a:ea typeface="+mn-ea"/>
                <a:cs typeface="+mn-cs"/>
              </a:rPr>
              <a:t>/</a:t>
            </a:r>
            <a:r>
              <a:rPr lang="fr-FR" sz="1100" kern="1200" baseline="0" dirty="0" err="1" smtClean="0">
                <a:solidFill>
                  <a:schemeClr val="tx1"/>
                </a:solidFill>
                <a:effectLst/>
                <a:latin typeface="+mn-lt"/>
                <a:ea typeface="+mn-ea"/>
                <a:cs typeface="+mn-cs"/>
              </a:rPr>
              <a:t>INS</a:t>
            </a:r>
            <a:r>
              <a:rPr lang="fr-FR" sz="1100" kern="1200" baseline="0" dirty="0" smtClean="0">
                <a:solidFill>
                  <a:schemeClr val="tx1"/>
                </a:solidFill>
                <a:effectLst/>
                <a:latin typeface="+mn-lt"/>
                <a:ea typeface="+mn-ea"/>
                <a:cs typeface="+mn-cs"/>
              </a:rPr>
              <a:t>. 2020. </a:t>
            </a:r>
            <a:r>
              <a:rPr lang="fr-FR" sz="1100" b="1" kern="1200" baseline="0" dirty="0" smtClean="0">
                <a:solidFill>
                  <a:schemeClr val="tx1"/>
                </a:solidFill>
                <a:effectLst/>
                <a:latin typeface="+mn-lt"/>
                <a:ea typeface="+mn-ea"/>
                <a:cs typeface="+mn-cs"/>
              </a:rPr>
              <a:t>Grille d’ évaluation de l’ intégration de la nutrition dans les documents stratégiques de la </a:t>
            </a:r>
            <a:r>
              <a:rPr lang="fr-FR" sz="1100" b="1" kern="1200" baseline="0" dirty="0" err="1" smtClean="0">
                <a:solidFill>
                  <a:schemeClr val="tx1"/>
                </a:solidFill>
                <a:effectLst/>
                <a:latin typeface="+mn-lt"/>
                <a:ea typeface="+mn-ea"/>
                <a:cs typeface="+mn-cs"/>
              </a:rPr>
              <a:t>PNSN</a:t>
            </a:r>
            <a:r>
              <a:rPr lang="fr-FR" sz="1100" b="1" kern="1200" baseline="0" dirty="0" smtClean="0">
                <a:solidFill>
                  <a:schemeClr val="tx1"/>
                </a:solidFill>
                <a:effectLst/>
                <a:latin typeface="+mn-lt"/>
                <a:ea typeface="+mn-ea"/>
                <a:cs typeface="+mn-cs"/>
              </a:rPr>
              <a:t>: Cas du Ministère de la Sante Publique</a:t>
            </a:r>
            <a:r>
              <a:rPr lang="fr-FR" sz="1100" kern="1200" baseline="0" dirty="0" smtClean="0">
                <a:solidFill>
                  <a:schemeClr val="tx1"/>
                </a:solidFill>
                <a:effectLst/>
                <a:latin typeface="+mn-lt"/>
                <a:ea typeface="+mn-ea"/>
                <a:cs typeface="+mn-cs"/>
              </a:rPr>
              <a:t> (</a:t>
            </a:r>
            <a:r>
              <a:rPr lang="fr-FR" sz="1100" kern="1200" baseline="0" dirty="0" err="1" smtClean="0">
                <a:solidFill>
                  <a:schemeClr val="tx1"/>
                </a:solidFill>
                <a:effectLst/>
                <a:latin typeface="+mn-lt"/>
                <a:ea typeface="+mn-ea"/>
                <a:cs typeface="+mn-cs"/>
              </a:rPr>
              <a:t>MSP</a:t>
            </a:r>
            <a:r>
              <a:rPr lang="fr-FR" sz="1100" kern="1200" baseline="0" dirty="0" smtClean="0">
                <a:solidFill>
                  <a:schemeClr val="tx1"/>
                </a:solidFill>
                <a:effectLst/>
                <a:latin typeface="+mn-lt"/>
                <a:ea typeface="+mn-ea"/>
                <a:cs typeface="+mn-cs"/>
              </a:rPr>
              <a:t>). Rapport </a:t>
            </a:r>
            <a:r>
              <a:rPr lang="fr-FR" sz="1100" kern="1200" baseline="0" dirty="0" err="1" smtClean="0">
                <a:solidFill>
                  <a:schemeClr val="tx1"/>
                </a:solidFill>
                <a:effectLst/>
                <a:latin typeface="+mn-lt"/>
                <a:ea typeface="+mn-ea"/>
                <a:cs typeface="+mn-cs"/>
              </a:rPr>
              <a:t>PNIN</a:t>
            </a:r>
            <a:r>
              <a:rPr lang="fr-FR" sz="110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100" kern="1200" baseline="0" dirty="0" err="1" smtClean="0">
                <a:solidFill>
                  <a:schemeClr val="tx1"/>
                </a:solidFill>
                <a:effectLst/>
                <a:latin typeface="+mn-lt"/>
                <a:ea typeface="+mn-ea"/>
                <a:cs typeface="+mn-cs"/>
              </a:rPr>
              <a:t>HC3N</a:t>
            </a:r>
            <a:r>
              <a:rPr lang="fr-FR" sz="1100" kern="1200" baseline="0" dirty="0" smtClean="0">
                <a:solidFill>
                  <a:schemeClr val="tx1"/>
                </a:solidFill>
                <a:effectLst/>
                <a:latin typeface="+mn-lt"/>
                <a:ea typeface="+mn-ea"/>
                <a:cs typeface="+mn-cs"/>
              </a:rPr>
              <a:t>/</a:t>
            </a:r>
            <a:r>
              <a:rPr lang="fr-FR" sz="1100" kern="1200" baseline="0" dirty="0" err="1" smtClean="0">
                <a:solidFill>
                  <a:schemeClr val="tx1"/>
                </a:solidFill>
                <a:effectLst/>
                <a:latin typeface="+mn-lt"/>
                <a:ea typeface="+mn-ea"/>
                <a:cs typeface="+mn-cs"/>
              </a:rPr>
              <a:t>MAGEL</a:t>
            </a:r>
            <a:r>
              <a:rPr lang="fr-FR" sz="1100" kern="1200" baseline="0" dirty="0" smtClean="0">
                <a:solidFill>
                  <a:schemeClr val="tx1"/>
                </a:solidFill>
                <a:effectLst/>
                <a:latin typeface="+mn-lt"/>
                <a:ea typeface="+mn-ea"/>
                <a:cs typeface="+mn-cs"/>
              </a:rPr>
              <a:t>/</a:t>
            </a:r>
            <a:r>
              <a:rPr lang="fr-FR" sz="1100" kern="1200" baseline="0" dirty="0" err="1" smtClean="0">
                <a:solidFill>
                  <a:schemeClr val="tx1"/>
                </a:solidFill>
                <a:effectLst/>
                <a:latin typeface="+mn-lt"/>
                <a:ea typeface="+mn-ea"/>
                <a:cs typeface="+mn-cs"/>
              </a:rPr>
              <a:t>INS</a:t>
            </a:r>
            <a:r>
              <a:rPr lang="fr-FR" sz="1100" kern="1200" baseline="0" dirty="0" smtClean="0">
                <a:solidFill>
                  <a:schemeClr val="tx1"/>
                </a:solidFill>
                <a:effectLst/>
                <a:latin typeface="+mn-lt"/>
                <a:ea typeface="+mn-ea"/>
                <a:cs typeface="+mn-cs"/>
              </a:rPr>
              <a:t>. 2020. </a:t>
            </a:r>
            <a:r>
              <a:rPr lang="fr-FR" sz="1100" b="1" kern="1200" baseline="0" dirty="0" smtClean="0">
                <a:solidFill>
                  <a:schemeClr val="tx1"/>
                </a:solidFill>
                <a:effectLst/>
                <a:latin typeface="+mn-lt"/>
                <a:ea typeface="+mn-ea"/>
                <a:cs typeface="+mn-cs"/>
              </a:rPr>
              <a:t>Note d’orientation. Développement d’une agriculture et des systèmes alimentaires sensibles a la nutrition au Niger</a:t>
            </a:r>
            <a:r>
              <a:rPr lang="fr-FR" sz="1100" kern="1200" baseline="0" dirty="0" smtClean="0">
                <a:solidFill>
                  <a:schemeClr val="tx1"/>
                </a:solidFill>
                <a:effectLst/>
                <a:latin typeface="+mn-lt"/>
                <a:ea typeface="+mn-ea"/>
                <a:cs typeface="+mn-cs"/>
              </a:rPr>
              <a:t>. Rapport </a:t>
            </a:r>
            <a:r>
              <a:rPr lang="fr-FR" sz="1100" kern="1200" baseline="0" dirty="0" err="1" smtClean="0">
                <a:solidFill>
                  <a:schemeClr val="tx1"/>
                </a:solidFill>
                <a:effectLst/>
                <a:latin typeface="+mn-lt"/>
                <a:ea typeface="+mn-ea"/>
                <a:cs typeface="+mn-cs"/>
              </a:rPr>
              <a:t>PNIN</a:t>
            </a:r>
            <a:r>
              <a:rPr lang="fr-FR" sz="110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100" kern="1200" baseline="0" dirty="0" err="1" smtClean="0">
                <a:solidFill>
                  <a:schemeClr val="tx1"/>
                </a:solidFill>
                <a:effectLst/>
                <a:latin typeface="+mn-lt"/>
                <a:ea typeface="+mn-ea"/>
                <a:cs typeface="+mn-cs"/>
              </a:rPr>
              <a:t>HC3N</a:t>
            </a:r>
            <a:r>
              <a:rPr lang="fr-FR" sz="1100" kern="1200" baseline="0" dirty="0" smtClean="0">
                <a:solidFill>
                  <a:schemeClr val="tx1"/>
                </a:solidFill>
                <a:effectLst/>
                <a:latin typeface="+mn-lt"/>
                <a:ea typeface="+mn-ea"/>
                <a:cs typeface="+mn-cs"/>
              </a:rPr>
              <a:t>/</a:t>
            </a:r>
            <a:r>
              <a:rPr lang="fr-FR" sz="1100" kern="1200" baseline="0" dirty="0" err="1" smtClean="0">
                <a:solidFill>
                  <a:schemeClr val="tx1"/>
                </a:solidFill>
                <a:effectLst/>
                <a:latin typeface="+mn-lt"/>
                <a:ea typeface="+mn-ea"/>
                <a:cs typeface="+mn-cs"/>
              </a:rPr>
              <a:t>MAGEL</a:t>
            </a:r>
            <a:r>
              <a:rPr lang="fr-FR" sz="1100" kern="1200" baseline="0" dirty="0" smtClean="0">
                <a:solidFill>
                  <a:schemeClr val="tx1"/>
                </a:solidFill>
                <a:effectLst/>
                <a:latin typeface="+mn-lt"/>
                <a:ea typeface="+mn-ea"/>
                <a:cs typeface="+mn-cs"/>
              </a:rPr>
              <a:t>/</a:t>
            </a:r>
            <a:r>
              <a:rPr lang="fr-FR" sz="1100" kern="1200" baseline="0" dirty="0" err="1" smtClean="0">
                <a:solidFill>
                  <a:schemeClr val="tx1"/>
                </a:solidFill>
                <a:effectLst/>
                <a:latin typeface="+mn-lt"/>
                <a:ea typeface="+mn-ea"/>
                <a:cs typeface="+mn-cs"/>
              </a:rPr>
              <a:t>INS</a:t>
            </a:r>
            <a:r>
              <a:rPr lang="fr-FR" sz="1100" kern="1200" baseline="0" dirty="0" smtClean="0">
                <a:solidFill>
                  <a:schemeClr val="tx1"/>
                </a:solidFill>
                <a:effectLst/>
                <a:latin typeface="+mn-lt"/>
                <a:ea typeface="+mn-ea"/>
                <a:cs typeface="+mn-cs"/>
              </a:rPr>
              <a:t>. 2020. </a:t>
            </a:r>
            <a:r>
              <a:rPr lang="fr-FR" sz="1100" b="1" kern="1200" dirty="0" smtClean="0">
                <a:solidFill>
                  <a:schemeClr val="tx1"/>
                </a:solidFill>
                <a:effectLst/>
                <a:latin typeface="+mn-lt"/>
                <a:ea typeface="+mn-ea"/>
                <a:cs typeface="+mn-cs"/>
              </a:rPr>
              <a:t>Évaluation du niveau d’intégration de la nutrition dans les documents stratégiques en lien avec le Ministère de l’Agriculture et de l’</a:t>
            </a:r>
            <a:r>
              <a:rPr lang="fr-FR" sz="1100" b="1" kern="1200" dirty="0" err="1" smtClean="0">
                <a:solidFill>
                  <a:schemeClr val="tx1"/>
                </a:solidFill>
                <a:effectLst/>
                <a:latin typeface="+mn-lt"/>
                <a:ea typeface="+mn-ea"/>
                <a:cs typeface="+mn-cs"/>
              </a:rPr>
              <a:t>Elevage</a:t>
            </a:r>
            <a:r>
              <a:rPr lang="fr-FR" sz="1100" b="1" kern="1200" dirty="0" smtClean="0">
                <a:solidFill>
                  <a:schemeClr val="tx1"/>
                </a:solidFill>
                <a:effectLst/>
                <a:latin typeface="+mn-lt"/>
                <a:ea typeface="+mn-ea"/>
                <a:cs typeface="+mn-cs"/>
              </a:rPr>
              <a:t> (</a:t>
            </a:r>
            <a:r>
              <a:rPr lang="fr-FR" sz="1100" b="1" kern="1200" dirty="0" err="1" smtClean="0">
                <a:solidFill>
                  <a:schemeClr val="tx1"/>
                </a:solidFill>
                <a:effectLst/>
                <a:latin typeface="+mn-lt"/>
                <a:ea typeface="+mn-ea"/>
                <a:cs typeface="+mn-cs"/>
              </a:rPr>
              <a:t>MAGEL</a:t>
            </a:r>
            <a:r>
              <a:rPr lang="fr-FR" sz="1100" b="1" kern="1200" dirty="0" smtClean="0">
                <a:solidFill>
                  <a:schemeClr val="tx1"/>
                </a:solidFill>
                <a:effectLst/>
                <a:latin typeface="+mn-lt"/>
                <a:ea typeface="+mn-ea"/>
                <a:cs typeface="+mn-cs"/>
              </a:rPr>
              <a:t>)</a:t>
            </a:r>
            <a:r>
              <a:rPr lang="fr-FR" sz="1100" b="0" kern="1200" dirty="0" smtClean="0">
                <a:solidFill>
                  <a:schemeClr val="tx1"/>
                </a:solidFill>
                <a:effectLst/>
                <a:latin typeface="+mn-lt"/>
                <a:ea typeface="+mn-ea"/>
                <a:cs typeface="+mn-cs"/>
              </a:rPr>
              <a:t>. Rapport </a:t>
            </a:r>
            <a:r>
              <a:rPr lang="fr-FR" sz="1100" b="0" kern="1200" dirty="0" err="1" smtClean="0">
                <a:solidFill>
                  <a:schemeClr val="tx1"/>
                </a:solidFill>
                <a:effectLst/>
                <a:latin typeface="+mn-lt"/>
                <a:ea typeface="+mn-ea"/>
                <a:cs typeface="+mn-cs"/>
              </a:rPr>
              <a:t>PNIN</a:t>
            </a:r>
            <a:r>
              <a:rPr lang="fr-FR" sz="1100" b="0" kern="1200" dirty="0" smtClean="0">
                <a:solidFill>
                  <a:schemeClr val="tx1"/>
                </a:solidFill>
                <a:effectLst/>
                <a:latin typeface="+mn-lt"/>
                <a:ea typeface="+mn-ea"/>
                <a:cs typeface="+mn-cs"/>
              </a:rPr>
              <a:t>. </a:t>
            </a:r>
            <a:endParaRPr lang="en-GB" sz="1100" b="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Ce ne sont pas moins de 25 documents d’analyse élaborés dans cette période. Ces rapports ont été disséminés progressivement a travers plusieurs canaux dont : (1) la liste de la communauté des pratiques du </a:t>
            </a:r>
            <a:r>
              <a:rPr lang="fr-FR" sz="1200" kern="1200" dirty="0" err="1" smtClean="0">
                <a:solidFill>
                  <a:schemeClr val="tx1"/>
                </a:solidFill>
                <a:effectLst/>
                <a:latin typeface="+mn-lt"/>
                <a:ea typeface="+mn-ea"/>
                <a:cs typeface="+mn-cs"/>
              </a:rPr>
              <a:t>GTNS</a:t>
            </a:r>
            <a:r>
              <a:rPr lang="fr-FR" sz="1200" kern="1200" dirty="0" smtClean="0">
                <a:solidFill>
                  <a:schemeClr val="tx1"/>
                </a:solidFill>
                <a:effectLst/>
                <a:latin typeface="+mn-lt"/>
                <a:ea typeface="+mn-ea"/>
                <a:cs typeface="+mn-cs"/>
              </a:rPr>
              <a:t> et la </a:t>
            </a:r>
            <a:r>
              <a:rPr lang="fr-FR" sz="1200" b="1" kern="1200" dirty="0" err="1" smtClean="0">
                <a:solidFill>
                  <a:schemeClr val="tx1"/>
                </a:solidFill>
                <a:effectLst/>
                <a:latin typeface="+mn-lt"/>
                <a:ea typeface="+mn-ea"/>
                <a:cs typeface="+mn-cs"/>
              </a:rPr>
              <a:t>listserv</a:t>
            </a:r>
            <a:r>
              <a:rPr lang="fr-FR" sz="1200" kern="1200" dirty="0" smtClean="0">
                <a:solidFill>
                  <a:schemeClr val="tx1"/>
                </a:solidFill>
                <a:effectLst/>
                <a:latin typeface="+mn-lt"/>
                <a:ea typeface="+mn-ea"/>
                <a:cs typeface="+mn-cs"/>
              </a:rPr>
              <a:t> du Comite Technique de la </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 (2) A travers les séminaires, conférences et les cafés statistiques et ; (3) un libre accès partout au Niger et dans le monde a travers le portail web de la </a:t>
            </a:r>
            <a:r>
              <a:rPr lang="fr-FR" sz="1200" kern="1200" dirty="0" err="1" smtClean="0">
                <a:solidFill>
                  <a:schemeClr val="tx1"/>
                </a:solidFill>
                <a:effectLst/>
                <a:latin typeface="+mn-lt"/>
                <a:ea typeface="+mn-ea"/>
                <a:cs typeface="+mn-cs"/>
              </a:rPr>
              <a:t>PNIN</a:t>
            </a:r>
            <a:r>
              <a:rPr lang="fr-FR" sz="1200" kern="1200" dirty="0" smtClean="0">
                <a:solidFill>
                  <a:schemeClr val="tx1"/>
                </a:solidFill>
                <a:effectLst/>
                <a:latin typeface="+mn-lt"/>
                <a:ea typeface="+mn-ea"/>
                <a:cs typeface="+mn-cs"/>
              </a:rPr>
              <a:t> déjà présenté ci-dessus.</a:t>
            </a: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60 </a:t>
            </a:r>
            <a:r>
              <a:rPr lang="fr-FR" sz="1200" b="1" kern="1200" dirty="0" smtClean="0">
                <a:solidFill>
                  <a:schemeClr val="tx1"/>
                </a:solidFill>
                <a:effectLst/>
                <a:latin typeface="+mn-lt"/>
                <a:ea typeface="+mn-ea"/>
                <a:cs typeface="+mn-cs"/>
              </a:rPr>
              <a:t>secondes.</a:t>
            </a:r>
            <a:endParaRPr lang="fr-FR" sz="1200" b="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8BB3D7D-1505-C742-A048-C6BCEE7E0C5F}" type="slidenum">
              <a:rPr lang="en-US" smtClean="0"/>
              <a:t>20</a:t>
            </a:fld>
            <a:endParaRPr lang="en-US"/>
          </a:p>
        </p:txBody>
      </p:sp>
    </p:spTree>
    <p:extLst>
      <p:ext uri="{BB962C8B-B14F-4D97-AF65-F5344CB8AC3E}">
        <p14:creationId xmlns:p14="http://schemas.microsoft.com/office/powerpoint/2010/main" val="3942971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Aller</a:t>
            </a:r>
            <a:r>
              <a:rPr lang="fr-FR" baseline="0" dirty="0"/>
              <a:t> sur le </a:t>
            </a:r>
            <a:r>
              <a:rPr lang="fr-FR" baseline="0" dirty="0" smtClean="0"/>
              <a:t>Site </a:t>
            </a:r>
            <a:r>
              <a:rPr lang="fr-FR" baseline="0" dirty="0"/>
              <a:t>durant la formation et présenter les différents outils (préparer les </a:t>
            </a:r>
            <a:r>
              <a:rPr lang="fr-FR" baseline="0" dirty="0" err="1"/>
              <a:t>screen</a:t>
            </a:r>
            <a:r>
              <a:rPr lang="fr-FR" baseline="0" dirty="0"/>
              <a:t> écrans en cas de problème de </a:t>
            </a:r>
            <a:r>
              <a:rPr lang="fr-FR" baseline="0"/>
              <a:t>connexion</a:t>
            </a:r>
            <a:r>
              <a:rPr lang="fr-FR" baseline="0" smtClean="0"/>
              <a:t>).</a:t>
            </a:r>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21</a:t>
            </a:fld>
            <a:endParaRPr lang="fr-FR"/>
          </a:p>
        </p:txBody>
      </p:sp>
    </p:spTree>
    <p:extLst>
      <p:ext uri="{BB962C8B-B14F-4D97-AF65-F5344CB8AC3E}">
        <p14:creationId xmlns:p14="http://schemas.microsoft.com/office/powerpoint/2010/main" val="181309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35275" y="374650"/>
            <a:ext cx="3392488" cy="2543175"/>
          </a:xfrm>
        </p:spPr>
      </p:sp>
      <p:sp>
        <p:nvSpPr>
          <p:cNvPr id="3" name="Espace réservé des notes 2"/>
          <p:cNvSpPr>
            <a:spLocks noGrp="1"/>
          </p:cNvSpPr>
          <p:nvPr>
            <p:ph type="body" idx="1"/>
          </p:nvPr>
        </p:nvSpPr>
        <p:spPr>
          <a:xfrm>
            <a:off x="595345" y="3021007"/>
            <a:ext cx="8160907" cy="4266473"/>
          </a:xfrm>
        </p:spPr>
        <p:txBody>
          <a:bodyPr/>
          <a:lstStyle/>
          <a:p>
            <a:r>
              <a:rPr lang="fr-FR" sz="1200" b="1" kern="1200" dirty="0">
                <a:solidFill>
                  <a:schemeClr val="tx1"/>
                </a:solidFill>
                <a:effectLst/>
                <a:latin typeface="+mn-lt"/>
                <a:ea typeface="+mn-ea"/>
                <a:cs typeface="+mn-cs"/>
              </a:rPr>
              <a:t>Diapo 3 - Contexte de mise en œuvre de la PNIN</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Plateforme Nationale d’Information sur la Nutrition est un projet qui prend en compte le contexte particulier du Niger et plus spécifiquement </a:t>
            </a:r>
            <a:r>
              <a:rPr lang="fr-FR" sz="1200" b="1" kern="1200" dirty="0">
                <a:solidFill>
                  <a:schemeClr val="tx1"/>
                </a:solidFill>
                <a:effectLst/>
                <a:latin typeface="+mn-lt"/>
                <a:ea typeface="+mn-ea"/>
                <a:cs typeface="+mn-cs"/>
              </a:rPr>
              <a:t>la situation d’insécurité alimentaire et nutritionnelle préoccupante et structurelle</a:t>
            </a:r>
            <a:r>
              <a:rPr lang="fr-FR" sz="1200" kern="1200" dirty="0">
                <a:solidFill>
                  <a:schemeClr val="tx1"/>
                </a:solidFill>
                <a:effectLst/>
                <a:latin typeface="+mn-lt"/>
                <a:ea typeface="+mn-ea"/>
                <a:cs typeface="+mn-cs"/>
              </a:rPr>
              <a:t>. Près d’un enfant de moins de cinq ans sur 10 souffre de malnutrition chronique (44 % au niveau national d’après la dernière Enquête Démographie et Santé (EDS)). La malnutrition aiguë concerne 18 % des enfants de moins de cinq ans alors que 36 % d’entre eux souffrent de sous poids pour leur âge.</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CLIC.</a:t>
            </a:r>
            <a:r>
              <a:rPr lang="fr-FR" sz="1200" kern="1200" dirty="0">
                <a:solidFill>
                  <a:schemeClr val="tx1"/>
                </a:solidFill>
                <a:effectLst/>
                <a:latin typeface="+mn-lt"/>
                <a:ea typeface="+mn-ea"/>
                <a:cs typeface="+mn-cs"/>
              </a:rPr>
              <a:t> Suite à ce contexte particulier d’une situation nutritionnelle préoccupante, le PNIN répond au cadre institutionnel national spécifique du Niger et à l’Initiative présidentielle des </a:t>
            </a:r>
            <a:r>
              <a:rPr lang="fr-FR" sz="1200" kern="1200" dirty="0" err="1">
                <a:solidFill>
                  <a:schemeClr val="tx1"/>
                </a:solidFill>
                <a:effectLst/>
                <a:latin typeface="+mn-lt"/>
                <a:ea typeface="+mn-ea"/>
                <a:cs typeface="+mn-cs"/>
              </a:rPr>
              <a:t>3N</a:t>
            </a:r>
            <a:r>
              <a:rPr lang="fr-FR" sz="1200" kern="1200" dirty="0">
                <a:solidFill>
                  <a:schemeClr val="tx1"/>
                </a:solidFill>
                <a:effectLst/>
                <a:latin typeface="+mn-lt"/>
                <a:ea typeface="+mn-ea"/>
                <a:cs typeface="+mn-cs"/>
              </a:rPr>
              <a:t> « Les Nigériens nourrissent</a:t>
            </a:r>
            <a:r>
              <a:rPr lang="fr-FR" sz="1200" kern="1200" baseline="0" dirty="0">
                <a:solidFill>
                  <a:schemeClr val="tx1"/>
                </a:solidFill>
                <a:effectLst/>
                <a:latin typeface="+mn-lt"/>
                <a:ea typeface="+mn-ea"/>
                <a:cs typeface="+mn-cs"/>
              </a:rPr>
              <a:t> les Nigériens »</a:t>
            </a:r>
            <a:r>
              <a:rPr lang="fr-FR" sz="1200" kern="1200" dirty="0">
                <a:solidFill>
                  <a:schemeClr val="tx1"/>
                </a:solidFill>
                <a:effectLst/>
                <a:latin typeface="+mn-lt"/>
                <a:ea typeface="+mn-ea"/>
                <a:cs typeface="+mn-cs"/>
              </a:rPr>
              <a:t> qui encadre la politique générale de développement agricole, de sécurité alimentaire et nutritionnelle. Ainsi, la PNIN devrait permettre à moyen terme de mettre à disposition des informations pour la planification, le suivi/évaluation des politiques, programmes et projets dans le domaine de la nutrition.</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CLIC.</a:t>
            </a:r>
            <a:r>
              <a:rPr lang="fr-FR" sz="1200" kern="1200" dirty="0">
                <a:solidFill>
                  <a:schemeClr val="tx1"/>
                </a:solidFill>
                <a:effectLst/>
                <a:latin typeface="+mn-lt"/>
                <a:ea typeface="+mn-ea"/>
                <a:cs typeface="+mn-cs"/>
              </a:rPr>
              <a:t> D’une manière générale les autorités nationales ayant fixé l’amélioration de l’état nutritionnel comme une priorité, il existe de nombreux acteurs nationaux et de partenaires techniques et financiers présents dans le champ de la nutrition. L’appui budgétaire à la réforme en appui au secteur de sécurité alimentaire et nutritionnelle et du développement agricole durable au Niger sur la période 2016-2020 du l’UE fait de la sécurité nutritionnelle un axe majeur d’intervention dans lequel la PNIN apparait comme une composante du dispositif de prévention et de gestion des crises alimentaires et nutritionnelles, mais aussi un renforcement des capacités des Ministères sectoriels en ce qui concerne leur système de suivi évaluation et d’analyse. Autour de l’ensemble des partenaires </a:t>
            </a:r>
            <a:r>
              <a:rPr lang="fr-FR" sz="1200" kern="1200" dirty="0" err="1" smtClean="0">
                <a:solidFill>
                  <a:schemeClr val="tx1"/>
                </a:solidFill>
                <a:effectLst/>
                <a:latin typeface="+mn-lt"/>
                <a:ea typeface="+mn-ea"/>
                <a:cs typeface="+mn-cs"/>
              </a:rPr>
              <a:t>oeuvrant</a:t>
            </a:r>
            <a:r>
              <a:rPr lang="fr-FR" sz="1200" kern="1200" dirty="0" smtClean="0">
                <a:solidFill>
                  <a:schemeClr val="tx1"/>
                </a:solidFill>
                <a:effectLst/>
                <a:latin typeface="+mn-lt"/>
                <a:ea typeface="+mn-ea"/>
                <a:cs typeface="+mn-cs"/>
              </a:rPr>
              <a:t> </a:t>
            </a:r>
            <a:r>
              <a:rPr lang="fr-FR" sz="1200" kern="1200" dirty="0">
                <a:solidFill>
                  <a:schemeClr val="tx1"/>
                </a:solidFill>
                <a:effectLst/>
                <a:latin typeface="+mn-lt"/>
                <a:ea typeface="+mn-ea"/>
                <a:cs typeface="+mn-cs"/>
              </a:rPr>
              <a:t>sur cette thématique (en particulier les agences de nations unies), la PNIN permet également d’être un outil de partage d’informations et de sensibilisation entre les acteurs nationaux et entre les nombreux programmes liés et activités des bailleurs de fonds. </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1 minute et </a:t>
            </a:r>
            <a:r>
              <a:rPr lang="fr-FR" sz="1200" b="1" kern="1200" dirty="0" smtClean="0">
                <a:solidFill>
                  <a:schemeClr val="tx1"/>
                </a:solidFill>
                <a:effectLst/>
                <a:latin typeface="+mn-lt"/>
                <a:ea typeface="+mn-ea"/>
                <a:cs typeface="+mn-cs"/>
              </a:rPr>
              <a:t>50 </a:t>
            </a:r>
            <a:r>
              <a:rPr lang="fr-FR" sz="1200" b="1" kern="1200" dirty="0">
                <a:solidFill>
                  <a:schemeClr val="tx1"/>
                </a:solidFill>
                <a:effectLst/>
                <a:latin typeface="+mn-lt"/>
                <a:ea typeface="+mn-ea"/>
                <a:cs typeface="+mn-cs"/>
              </a:rPr>
              <a:t>secondes</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a:t>
            </a:fld>
            <a:endParaRPr lang="fr-FR"/>
          </a:p>
        </p:txBody>
      </p:sp>
    </p:spTree>
    <p:extLst>
      <p:ext uri="{BB962C8B-B14F-4D97-AF65-F5344CB8AC3E}">
        <p14:creationId xmlns:p14="http://schemas.microsoft.com/office/powerpoint/2010/main" val="151773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4. Objectifs de la </a:t>
            </a:r>
            <a:r>
              <a:rPr lang="fr-FR" sz="1200" b="1" kern="1200" dirty="0" err="1">
                <a:solidFill>
                  <a:schemeClr val="tx1"/>
                </a:solidFill>
                <a:effectLst/>
                <a:latin typeface="+mn-lt"/>
                <a:ea typeface="+mn-ea"/>
                <a:cs typeface="+mn-cs"/>
              </a:rPr>
              <a:t>PNIN</a:t>
            </a:r>
            <a:endParaRPr lang="fr-FR" sz="1200" b="1"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L’objectif général de la Plateforme Nationale d’Information pour la Nutrition au Niger est de contribuer à la réduction de la sous-alimentation chronique afin d’atteindre les cibles à l’horizon 2025. En ce sens, elle vise en premier lieu </a:t>
            </a:r>
            <a:r>
              <a:rPr lang="fr-FR" sz="1200" b="1" kern="1200" dirty="0">
                <a:solidFill>
                  <a:schemeClr val="tx1"/>
                </a:solidFill>
                <a:effectLst/>
                <a:latin typeface="+mn-lt"/>
                <a:ea typeface="+mn-ea"/>
                <a:cs typeface="+mn-cs"/>
              </a:rPr>
              <a:t>le renforcement des capacités d’analyse des données pour évaluer les progrès, informer les politiques et améliorer les programmes en matière de nutrition</a:t>
            </a:r>
            <a:r>
              <a:rPr lang="fr-FR" sz="1200" kern="1200" dirty="0">
                <a:solidFill>
                  <a:schemeClr val="tx1"/>
                </a:solidFill>
                <a:effectLst/>
                <a:latin typeface="+mn-lt"/>
                <a:ea typeface="+mn-ea"/>
                <a:cs typeface="+mn-cs"/>
              </a:rPr>
              <a:t>. Elle vise notamment à établir des relations entre les indicateurs nutritionnels et tout investissement fait en matière de nutrition ayant pour but de prévenir ou améliorer la situation nutritionnelle afin de mieux comprendre et orienter les choix stratégiques et priorités en matière de nutrition. De manière spécifique, la PNIN vise à : </a:t>
            </a:r>
          </a:p>
          <a:p>
            <a:pPr marL="171450" lvl="0" indent="-171450">
              <a:buFont typeface="Arial" panose="020B0604020202020204" pitchFamily="34" charset="0"/>
              <a:buChar char="•"/>
            </a:pPr>
            <a:r>
              <a:rPr lang="fr-FR" sz="1200" b="1" kern="1200" dirty="0">
                <a:solidFill>
                  <a:schemeClr val="tx1"/>
                </a:solidFill>
                <a:effectLst/>
                <a:latin typeface="+mn-lt"/>
                <a:ea typeface="+mn-ea"/>
                <a:cs typeface="+mn-cs"/>
              </a:rPr>
              <a:t>Renforcer l’analyse et l’interprétation des indicateurs de nutrition, leur évolution au niveau national et infranational – en fonction de la disponibilité des données</a:t>
            </a:r>
            <a:r>
              <a:rPr lang="fr-FR" sz="1200" kern="1200" dirty="0">
                <a:solidFill>
                  <a:schemeClr val="tx1"/>
                </a:solidFill>
                <a:effectLst/>
                <a:latin typeface="+mn-lt"/>
                <a:ea typeface="+mn-ea"/>
                <a:cs typeface="+mn-cs"/>
              </a:rPr>
              <a:t> ainsi que les facteurs connus pour influencer ces indicateurs, qu’il s’agisse des investissements, des politiques et/ou programmes et ce dans une approche multisectorielle ; </a:t>
            </a:r>
          </a:p>
          <a:p>
            <a:pPr marL="171450" lvl="0" indent="-171450">
              <a:buFont typeface="Arial" panose="020B0604020202020204" pitchFamily="34" charset="0"/>
              <a:buChar char="•"/>
            </a:pPr>
            <a:r>
              <a:rPr lang="fr-FR" sz="1200" b="1" kern="1200" dirty="0">
                <a:solidFill>
                  <a:schemeClr val="tx1"/>
                </a:solidFill>
                <a:effectLst/>
                <a:latin typeface="+mn-lt"/>
                <a:ea typeface="+mn-ea"/>
                <a:cs typeface="+mn-cs"/>
              </a:rPr>
              <a:t>Augmenter les capacités nationales afin de pouvoir suivre l’évolution des indicateurs nutritionnels et générer des évidences pour comprendre les progrès faits</a:t>
            </a:r>
            <a:r>
              <a:rPr lang="fr-FR" sz="1200" kern="1200" dirty="0">
                <a:solidFill>
                  <a:schemeClr val="tx1"/>
                </a:solidFill>
                <a:effectLst/>
                <a:latin typeface="+mn-lt"/>
                <a:ea typeface="+mn-ea"/>
                <a:cs typeface="+mn-cs"/>
              </a:rPr>
              <a:t> vers la réalisation des objectifs et cibles fixés en nutrition.</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1 minute et </a:t>
            </a:r>
            <a:r>
              <a:rPr lang="fr-FR" sz="1200" b="1" kern="1200" dirty="0" smtClean="0">
                <a:solidFill>
                  <a:schemeClr val="tx1"/>
                </a:solidFill>
                <a:effectLst/>
                <a:latin typeface="+mn-lt"/>
                <a:ea typeface="+mn-ea"/>
                <a:cs typeface="+mn-cs"/>
              </a:rPr>
              <a:t>10 </a:t>
            </a:r>
            <a:r>
              <a:rPr lang="fr-FR" sz="1200" b="1" kern="1200" dirty="0">
                <a:solidFill>
                  <a:schemeClr val="tx1"/>
                </a:solidFill>
                <a:effectLst/>
                <a:latin typeface="+mn-lt"/>
                <a:ea typeface="+mn-ea"/>
                <a:cs typeface="+mn-cs"/>
              </a:rPr>
              <a:t>secondes</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a:t>
            </a:fld>
            <a:endParaRPr lang="fr-FR"/>
          </a:p>
        </p:txBody>
      </p:sp>
    </p:spTree>
    <p:extLst>
      <p:ext uri="{BB962C8B-B14F-4D97-AF65-F5344CB8AC3E}">
        <p14:creationId xmlns:p14="http://schemas.microsoft.com/office/powerpoint/2010/main" val="300897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5. Résultats</a:t>
            </a:r>
            <a:r>
              <a:rPr lang="fr-FR" sz="1200" b="1" kern="1200" baseline="0" dirty="0">
                <a:solidFill>
                  <a:schemeClr val="tx1"/>
                </a:solidFill>
                <a:effectLst/>
                <a:latin typeface="+mn-lt"/>
                <a:ea typeface="+mn-ea"/>
                <a:cs typeface="+mn-cs"/>
              </a:rPr>
              <a:t> attendus</a:t>
            </a:r>
            <a:endParaRPr lang="fr-FR"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a:solidFill>
                  <a:schemeClr val="accent2"/>
                </a:solidFill>
              </a:rPr>
              <a:t>Au-delà du renforcement des </a:t>
            </a:r>
            <a:r>
              <a:rPr lang="fr-FR" sz="1200" b="0" dirty="0" smtClean="0">
                <a:solidFill>
                  <a:schemeClr val="accent2"/>
                </a:solidFill>
              </a:rPr>
              <a:t>capacités </a:t>
            </a:r>
            <a:r>
              <a:rPr lang="fr-FR" sz="1200" b="0" dirty="0">
                <a:solidFill>
                  <a:schemeClr val="accent2"/>
                </a:solidFill>
              </a:rPr>
              <a:t>techniques des parties prenantes afin de garantir la durabilité dans la production d’analyses sur la situation nutritionnelle ainsi que les mécanismes de coordination entre l’offre et la demande,</a:t>
            </a:r>
            <a:r>
              <a:rPr lang="fr-FR" sz="1200" b="0" baseline="0" dirty="0">
                <a:solidFill>
                  <a:schemeClr val="accent2"/>
                </a:solidFill>
              </a:rPr>
              <a:t> le programme PNIN doit aboutir à différents résultats : </a:t>
            </a:r>
            <a:endParaRPr lang="fr-FR" sz="1200" b="0" baseline="0" dirty="0" smtClean="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baseline="0" dirty="0">
              <a:solidFill>
                <a:schemeClr val="accent2"/>
              </a:solidFill>
            </a:endParaRPr>
          </a:p>
          <a:p>
            <a:pPr marL="285750" indent="-285750">
              <a:buFont typeface="Arial" panose="020B0604020202020204" pitchFamily="34" charset="0"/>
              <a:buChar char="•"/>
            </a:pPr>
            <a:r>
              <a:rPr lang="fr-FR" sz="1200" b="1" dirty="0">
                <a:solidFill>
                  <a:schemeClr val="accent6">
                    <a:lumMod val="75000"/>
                  </a:schemeClr>
                </a:solidFill>
              </a:rPr>
              <a:t>Une base de données multisectorielles</a:t>
            </a:r>
            <a:r>
              <a:rPr lang="fr-FR" sz="1200" b="1" dirty="0"/>
              <a:t> </a:t>
            </a:r>
            <a:r>
              <a:rPr lang="fr-FR" sz="1200" dirty="0"/>
              <a:t>sur la </a:t>
            </a:r>
            <a:r>
              <a:rPr lang="fr-FR" sz="1200" dirty="0" smtClean="0"/>
              <a:t>nutrition ;</a:t>
            </a:r>
            <a:endParaRPr lang="fr-FR" sz="1200" dirty="0"/>
          </a:p>
          <a:p>
            <a:pPr marL="285750" indent="-285750">
              <a:buFont typeface="Arial" panose="020B0604020202020204" pitchFamily="34" charset="0"/>
              <a:buChar char="•"/>
            </a:pPr>
            <a:r>
              <a:rPr lang="fr-FR" sz="1200" b="1" dirty="0">
                <a:solidFill>
                  <a:schemeClr val="accent4"/>
                </a:solidFill>
              </a:rPr>
              <a:t>Des outils méthodologiques</a:t>
            </a:r>
            <a:r>
              <a:rPr lang="fr-FR" sz="1200" dirty="0"/>
              <a:t> reproductibles et des processus de production des analyses </a:t>
            </a:r>
            <a:r>
              <a:rPr lang="fr-FR" sz="1200" dirty="0" smtClean="0"/>
              <a:t>performants ;</a:t>
            </a:r>
            <a:endParaRPr lang="fr-FR" sz="1200" dirty="0"/>
          </a:p>
          <a:p>
            <a:pPr marL="285750" indent="-285750">
              <a:buFont typeface="Arial" panose="020B0604020202020204" pitchFamily="34" charset="0"/>
              <a:buChar char="•"/>
            </a:pPr>
            <a:r>
              <a:rPr lang="fr-FR" sz="1200" b="1" dirty="0">
                <a:solidFill>
                  <a:schemeClr val="accent3"/>
                </a:solidFill>
              </a:rPr>
              <a:t>Des compétences nécessaires</a:t>
            </a:r>
            <a:r>
              <a:rPr lang="fr-FR" sz="1200" b="1" dirty="0"/>
              <a:t> </a:t>
            </a:r>
            <a:r>
              <a:rPr lang="fr-FR" sz="1200" dirty="0"/>
              <a:t>(</a:t>
            </a:r>
            <a:r>
              <a:rPr lang="fr-FR" sz="1200" dirty="0" err="1"/>
              <a:t>INS</a:t>
            </a:r>
            <a:r>
              <a:rPr lang="fr-FR" sz="1200" dirty="0"/>
              <a:t>, </a:t>
            </a:r>
            <a:r>
              <a:rPr lang="fr-FR" sz="1200" dirty="0" err="1"/>
              <a:t>HC3N</a:t>
            </a:r>
            <a:r>
              <a:rPr lang="fr-FR" sz="1200" dirty="0"/>
              <a:t>, Sectoriels) pour effectuer les analyses et alimenter la </a:t>
            </a:r>
            <a:r>
              <a:rPr lang="fr-FR" sz="1200" dirty="0" err="1" smtClean="0"/>
              <a:t>PNIN</a:t>
            </a:r>
            <a:r>
              <a:rPr lang="fr-FR" sz="1200" dirty="0" smtClean="0"/>
              <a:t> ;</a:t>
            </a:r>
            <a:endParaRPr lang="fr-FR" sz="1200" dirty="0"/>
          </a:p>
          <a:p>
            <a:pPr marL="285750" indent="-285750">
              <a:buFont typeface="Arial" panose="020B0604020202020204" pitchFamily="34" charset="0"/>
              <a:buChar char="•"/>
            </a:pPr>
            <a:r>
              <a:rPr lang="fr-FR" sz="1200" b="1" dirty="0">
                <a:solidFill>
                  <a:schemeClr val="accent5">
                    <a:lumMod val="50000"/>
                  </a:schemeClr>
                </a:solidFill>
              </a:rPr>
              <a:t>Des réponses aux questions suscitées par les utilisateurs, les décideurs et les partenaires </a:t>
            </a:r>
            <a:r>
              <a:rPr lang="fr-FR" sz="1200" dirty="0"/>
              <a:t>au </a:t>
            </a:r>
            <a:r>
              <a:rPr lang="fr-FR" sz="1200" dirty="0" smtClean="0"/>
              <a:t>développement ;</a:t>
            </a:r>
            <a:endParaRPr lang="fr-FR" sz="1200" dirty="0"/>
          </a:p>
          <a:p>
            <a:pPr marL="285750" indent="-285750">
              <a:buFont typeface="Arial" panose="020B0604020202020204" pitchFamily="34" charset="0"/>
              <a:buChar char="•"/>
            </a:pPr>
            <a:r>
              <a:rPr lang="fr-FR" sz="1200" b="1" dirty="0">
                <a:solidFill>
                  <a:schemeClr val="accent1"/>
                </a:solidFill>
              </a:rPr>
              <a:t>Un portail de stockage </a:t>
            </a:r>
            <a:r>
              <a:rPr lang="fr-FR" sz="1200" dirty="0"/>
              <a:t>des publications, analyses et bases de données ;</a:t>
            </a:r>
          </a:p>
          <a:p>
            <a:pPr marL="285750" indent="-285750">
              <a:buFont typeface="Arial" panose="020B0604020202020204" pitchFamily="34" charset="0"/>
              <a:buChar char="•"/>
            </a:pPr>
            <a:r>
              <a:rPr lang="fr-FR" sz="1200" dirty="0"/>
              <a:t>Diversité de la collecte des données et </a:t>
            </a:r>
            <a:r>
              <a:rPr lang="fr-FR" sz="1200" b="1" dirty="0">
                <a:solidFill>
                  <a:schemeClr val="accent3">
                    <a:lumMod val="75000"/>
                  </a:schemeClr>
                </a:solidFill>
              </a:rPr>
              <a:t>une programmation optimum dans le domaine de la nutrition</a:t>
            </a:r>
            <a:r>
              <a:rPr lang="fr-FR" sz="1200" b="1" dirty="0" smtClean="0">
                <a:solidFill>
                  <a:schemeClr val="accent3">
                    <a:lumMod val="75000"/>
                  </a:schemeClr>
                </a:solidFill>
              </a:rPr>
              <a:t>.</a:t>
            </a:r>
          </a:p>
          <a:p>
            <a:pPr marL="285750" indent="-285750">
              <a:buFont typeface="Arial" panose="020B0604020202020204" pitchFamily="34" charset="0"/>
              <a:buChar char="•"/>
            </a:pPr>
            <a:endParaRPr lang="fr-FR" sz="1200" b="1" dirty="0" smtClean="0">
              <a:solidFill>
                <a:schemeClr val="accent3">
                  <a:lumMod val="75000"/>
                </a:schemeClr>
              </a:solidFill>
            </a:endParaRPr>
          </a:p>
          <a:p>
            <a:pPr marL="0" indent="0">
              <a:buFont typeface="Arial" panose="020B0604020202020204" pitchFamily="34" charset="0"/>
              <a:buNone/>
            </a:pPr>
            <a:r>
              <a:rPr lang="fr-FR" sz="1200" b="1" dirty="0" smtClean="0">
                <a:solidFill>
                  <a:schemeClr val="accent3">
                    <a:lumMod val="75000"/>
                  </a:schemeClr>
                </a:solidFill>
              </a:rPr>
              <a:t>60 Secondes.</a:t>
            </a:r>
            <a:endParaRPr lang="fr-FR" sz="1200" dirty="0"/>
          </a:p>
          <a:p>
            <a:endParaRPr lang="fr-FR" sz="1200" b="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5</a:t>
            </a:fld>
            <a:endParaRPr lang="fr-FR"/>
          </a:p>
        </p:txBody>
      </p:sp>
    </p:spTree>
    <p:extLst>
      <p:ext uri="{BB962C8B-B14F-4D97-AF65-F5344CB8AC3E}">
        <p14:creationId xmlns:p14="http://schemas.microsoft.com/office/powerpoint/2010/main" val="334436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70175" y="314325"/>
            <a:ext cx="3724275" cy="2792413"/>
          </a:xfrm>
        </p:spPr>
      </p:sp>
      <p:sp>
        <p:nvSpPr>
          <p:cNvPr id="3" name="Espace réservé des notes 2"/>
          <p:cNvSpPr>
            <a:spLocks noGrp="1"/>
          </p:cNvSpPr>
          <p:nvPr>
            <p:ph type="body" idx="1"/>
          </p:nvPr>
        </p:nvSpPr>
        <p:spPr>
          <a:xfrm>
            <a:off x="691357" y="3291037"/>
            <a:ext cx="8064895" cy="3596670"/>
          </a:xfrm>
        </p:spPr>
        <p:txBody>
          <a:bodyPr/>
          <a:lstStyle/>
          <a:p>
            <a:r>
              <a:rPr lang="fr-FR" sz="1200" b="1" dirty="0"/>
              <a:t>Diapo 6. Description des parties prenantes, de leurs missions dans le cadre de la PNIN</a:t>
            </a:r>
          </a:p>
          <a:p>
            <a:endParaRPr lang="fr-FR" sz="1200" dirty="0"/>
          </a:p>
          <a:p>
            <a:r>
              <a:rPr lang="fr-FR" sz="1200" dirty="0"/>
              <a:t>Parmi les parties prenantes du programme, il y a le Haut-Commissariat à l’initiative 3N (HC3N). </a:t>
            </a:r>
            <a:r>
              <a:rPr lang="fr-FR" sz="1200" b="1" dirty="0"/>
              <a:t>Le HC3N doit assurer le pilotage stratégique de la plateforme</a:t>
            </a:r>
            <a:r>
              <a:rPr lang="fr-FR" sz="1200" dirty="0"/>
              <a:t>. Il </a:t>
            </a:r>
            <a:r>
              <a:rPr lang="fr-FR" sz="1200" dirty="0" smtClean="0"/>
              <a:t>revient </a:t>
            </a:r>
            <a:r>
              <a:rPr lang="fr-FR" sz="1200" dirty="0"/>
              <a:t>au HC3N de jouer un rôle de leader et de coordination entre l’exécution de la plateforme et les différents acteurs – parties prenantes du projet – des différents secteurs concernés. Ainsi,</a:t>
            </a:r>
            <a:r>
              <a:rPr lang="fr-FR" sz="1200" baseline="0" dirty="0"/>
              <a:t> la </a:t>
            </a:r>
            <a:r>
              <a:rPr lang="fr-FR" sz="1200" baseline="0" dirty="0" err="1"/>
              <a:t>PNIN</a:t>
            </a:r>
            <a:r>
              <a:rPr lang="fr-FR" sz="1200" baseline="0" dirty="0"/>
              <a:t> fait partie du Comité Technique de la Politique Nationale de Sécurité Nutritionnelle. </a:t>
            </a:r>
            <a:endParaRPr lang="fr-FR" sz="1200" dirty="0"/>
          </a:p>
          <a:p>
            <a:endParaRPr lang="fr-FR" sz="1200" b="1" dirty="0"/>
          </a:p>
          <a:p>
            <a:r>
              <a:rPr lang="fr-FR" sz="1200" dirty="0"/>
              <a:t>Ensuite, il y a l’Institut National de la Statistique (INS) </a:t>
            </a:r>
            <a:r>
              <a:rPr lang="fr-FR" sz="1200" b="1" dirty="0"/>
              <a:t>qui soit assurer l’exécution technique du projet et sa </a:t>
            </a:r>
            <a:r>
              <a:rPr lang="fr-FR" sz="1200" b="1" dirty="0" err="1"/>
              <a:t>pérénnité</a:t>
            </a:r>
            <a:r>
              <a:rPr lang="fr-FR" sz="1200" dirty="0"/>
              <a:t>. Il revient donc à l’INS la responsabilité de créer et mettre en œuvre l’outil statistique au cœur de l’analyse de la plateforme. Son rôle est donc la production des informations en fonction de la demande d’informations.</a:t>
            </a:r>
          </a:p>
          <a:p>
            <a:endParaRPr lang="fr-FR" sz="1200" dirty="0"/>
          </a:p>
          <a:p>
            <a:r>
              <a:rPr lang="fr-FR" sz="1200" dirty="0"/>
              <a:t>Puis il y a les sectoriels, c’est-à-dire les </a:t>
            </a:r>
            <a:r>
              <a:rPr lang="fr-FR" sz="1200" b="1" dirty="0"/>
              <a:t>Directions des Statistiques sectorielles (DS) </a:t>
            </a:r>
            <a:r>
              <a:rPr lang="fr-FR" sz="1200" dirty="0"/>
              <a:t>au sein de chaque Ministère qui ont le mandat de produire, traiter et diffuser l’information statistique et les </a:t>
            </a:r>
            <a:r>
              <a:rPr lang="fr-FR" sz="1200" b="1" dirty="0"/>
              <a:t>Directions des Etudes et de la Programmation</a:t>
            </a:r>
            <a:r>
              <a:rPr lang="fr-FR" sz="1200" dirty="0"/>
              <a:t> qui ont a charge d’effectuer la programmation et le suivi des politiques sectorielles.</a:t>
            </a:r>
          </a:p>
          <a:p>
            <a:endParaRPr lang="fr-FR" sz="1200" dirty="0"/>
          </a:p>
          <a:p>
            <a:r>
              <a:rPr lang="fr-FR" sz="1200" b="1" dirty="0"/>
              <a:t>Enfin, parmi les parties prenantes, il y a le Groupe de coordination (GSF, </a:t>
            </a:r>
            <a:r>
              <a:rPr lang="fr-FR" sz="1200" b="1" dirty="0" err="1"/>
              <a:t>C4N</a:t>
            </a:r>
            <a:r>
              <a:rPr lang="fr-FR" sz="1200" b="1" dirty="0"/>
              <a:t>) </a:t>
            </a:r>
            <a:r>
              <a:rPr lang="fr-FR" sz="1200" dirty="0"/>
              <a:t>dont le rôle devrait être d’assurer de la cohérence et de la complémentarité de l’approche vis-à-vis des autres initiatives nationales et internationales. La </a:t>
            </a:r>
            <a:r>
              <a:rPr lang="fr-FR" sz="1200" dirty="0" err="1"/>
              <a:t>PNIN</a:t>
            </a:r>
            <a:r>
              <a:rPr lang="fr-FR" sz="1200" dirty="0"/>
              <a:t> est une </a:t>
            </a:r>
            <a:r>
              <a:rPr lang="fr-FR" sz="1200" dirty="0" err="1"/>
              <a:t>intitiative</a:t>
            </a:r>
            <a:r>
              <a:rPr lang="fr-FR" sz="1200" dirty="0"/>
              <a:t> que l’on retrouve que 10 pays pilotes.</a:t>
            </a:r>
            <a:r>
              <a:rPr lang="fr-FR" sz="1200" baseline="0" dirty="0"/>
              <a:t> </a:t>
            </a:r>
            <a:endParaRPr lang="fr-FR" sz="1200" dirty="0"/>
          </a:p>
          <a:p>
            <a:endParaRPr lang="fr-FR" sz="1200" dirty="0"/>
          </a:p>
          <a:p>
            <a:r>
              <a:rPr lang="fr-FR" sz="1200" dirty="0"/>
              <a:t>C</a:t>
            </a:r>
            <a:r>
              <a:rPr lang="fr-FR" sz="1200" kern="1200" dirty="0">
                <a:solidFill>
                  <a:schemeClr val="tx1"/>
                </a:solidFill>
                <a:effectLst/>
                <a:latin typeface="+mn-lt"/>
                <a:ea typeface="+mn-ea"/>
                <a:cs typeface="+mn-cs"/>
              </a:rPr>
              <a:t>ompte tenu de l’importance des informations sur la thématique de la nutrition au Niger, les bénéficiaires du programme sont également l’ensemble des acteurs politiques et décisionnels et plus spécifiquement les acteurs </a:t>
            </a:r>
            <a:r>
              <a:rPr lang="fr-FR" sz="1200" kern="1200" dirty="0" smtClean="0">
                <a:solidFill>
                  <a:schemeClr val="tx1"/>
                </a:solidFill>
                <a:effectLst/>
                <a:latin typeface="+mn-lt"/>
                <a:ea typeface="+mn-ea"/>
                <a:cs typeface="+mn-cs"/>
              </a:rPr>
              <a:t>clés </a:t>
            </a:r>
            <a:r>
              <a:rPr lang="fr-FR" sz="1200" kern="1200" dirty="0">
                <a:solidFill>
                  <a:schemeClr val="tx1"/>
                </a:solidFill>
                <a:effectLst/>
                <a:latin typeface="+mn-lt"/>
                <a:ea typeface="+mn-ea"/>
                <a:cs typeface="+mn-cs"/>
              </a:rPr>
              <a:t>du gouvernement (représentants de l’Etat) au niveau central et décentralisé (membres de l’assemblée, acteurs de la société civil) et tout acteurs et partenaires qui œuvrent dans la lutte contre la malnutrition, mais également les chercheurs et les universitaires. </a:t>
            </a:r>
            <a:r>
              <a:rPr lang="fr-FR" sz="1200" b="1" kern="1200" dirty="0">
                <a:solidFill>
                  <a:schemeClr val="tx1"/>
                </a:solidFill>
                <a:effectLst/>
                <a:latin typeface="+mn-lt"/>
                <a:ea typeface="+mn-ea"/>
                <a:cs typeface="+mn-cs"/>
              </a:rPr>
              <a:t>Vous faites donc</a:t>
            </a:r>
            <a:r>
              <a:rPr lang="fr-FR" sz="1200" b="1" kern="1200" baseline="0" dirty="0">
                <a:solidFill>
                  <a:schemeClr val="tx1"/>
                </a:solidFill>
                <a:effectLst/>
                <a:latin typeface="+mn-lt"/>
                <a:ea typeface="+mn-ea"/>
                <a:cs typeface="+mn-cs"/>
              </a:rPr>
              <a:t> partis de la </a:t>
            </a:r>
            <a:r>
              <a:rPr lang="fr-FR" sz="1200" b="1" kern="1200" baseline="0" dirty="0" err="1">
                <a:solidFill>
                  <a:schemeClr val="tx1"/>
                </a:solidFill>
                <a:effectLst/>
                <a:latin typeface="+mn-lt"/>
                <a:ea typeface="+mn-ea"/>
                <a:cs typeface="+mn-cs"/>
              </a:rPr>
              <a:t>PNIN</a:t>
            </a:r>
            <a:r>
              <a:rPr lang="fr-FR" sz="1200" kern="1200" baseline="0" dirty="0">
                <a:solidFill>
                  <a:schemeClr val="tx1"/>
                </a:solidFill>
                <a:effectLst/>
                <a:latin typeface="+mn-lt"/>
                <a:ea typeface="+mn-ea"/>
                <a:cs typeface="+mn-cs"/>
              </a:rPr>
              <a:t>. </a:t>
            </a:r>
          </a:p>
          <a:p>
            <a:endParaRPr lang="fr-FR"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Enfin il y a un </a:t>
            </a:r>
            <a:r>
              <a:rPr lang="fr-FR" sz="1200" b="1" kern="1200" dirty="0">
                <a:solidFill>
                  <a:schemeClr val="tx1"/>
                </a:solidFill>
                <a:effectLst/>
                <a:latin typeface="+mn-lt"/>
                <a:ea typeface="+mn-ea"/>
                <a:cs typeface="+mn-cs"/>
              </a:rPr>
              <a:t>Comité National de Pilotage de la </a:t>
            </a:r>
            <a:r>
              <a:rPr lang="fr-FR" sz="1200" b="1" kern="1200" dirty="0" err="1">
                <a:solidFill>
                  <a:schemeClr val="tx1"/>
                </a:solidFill>
                <a:effectLst/>
                <a:latin typeface="+mn-lt"/>
                <a:ea typeface="+mn-ea"/>
                <a:cs typeface="+mn-cs"/>
              </a:rPr>
              <a:t>PNIN</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dont le rôle est d’assurer le pilotage stratégique, la coordination du programme et la bonne mise en œuvre des activités de la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Sous la présidence du Secrétaire Général du Ministère du Plan, le Comité de Pilotage est composé</a:t>
            </a:r>
            <a:r>
              <a:rPr lang="fr-FR" sz="1200" kern="1200" baseline="0" dirty="0">
                <a:solidFill>
                  <a:schemeClr val="tx1"/>
                </a:solidFill>
                <a:effectLst/>
                <a:latin typeface="+mn-lt"/>
                <a:ea typeface="+mn-ea"/>
                <a:cs typeface="+mn-cs"/>
              </a:rPr>
              <a:t> des Secrétaires Généraux des </a:t>
            </a:r>
            <a:r>
              <a:rPr lang="fr-FR" sz="1200" kern="1200" baseline="0" dirty="0" smtClean="0">
                <a:solidFill>
                  <a:schemeClr val="tx1"/>
                </a:solidFill>
                <a:effectLst/>
                <a:latin typeface="+mn-lt"/>
                <a:ea typeface="+mn-ea"/>
                <a:cs typeface="+mn-cs"/>
              </a:rPr>
              <a:t>Secteurs </a:t>
            </a:r>
            <a:r>
              <a:rPr lang="fr-FR" sz="1200" kern="1200" baseline="0" dirty="0">
                <a:solidFill>
                  <a:schemeClr val="tx1"/>
                </a:solidFill>
                <a:effectLst/>
                <a:latin typeface="+mn-lt"/>
                <a:ea typeface="+mn-ea"/>
                <a:cs typeface="+mn-cs"/>
              </a:rPr>
              <a:t>Clés de la </a:t>
            </a:r>
            <a:r>
              <a:rPr lang="fr-FR" sz="1200" kern="1200" baseline="0" dirty="0" err="1">
                <a:solidFill>
                  <a:schemeClr val="tx1"/>
                </a:solidFill>
                <a:effectLst/>
                <a:latin typeface="+mn-lt"/>
                <a:ea typeface="+mn-ea"/>
                <a:cs typeface="+mn-cs"/>
              </a:rPr>
              <a:t>PNIN</a:t>
            </a:r>
            <a:r>
              <a:rPr lang="fr-FR" sz="1200" kern="1200" baseline="0" dirty="0">
                <a:solidFill>
                  <a:schemeClr val="tx1"/>
                </a:solidFill>
                <a:effectLst/>
                <a:latin typeface="+mn-lt"/>
                <a:ea typeface="+mn-ea"/>
                <a:cs typeface="+mn-cs"/>
              </a:rPr>
              <a:t> :  </a:t>
            </a:r>
            <a:r>
              <a:rPr lang="fr-FR" sz="1200" kern="1200" baseline="0" dirty="0" err="1">
                <a:solidFill>
                  <a:schemeClr val="tx1"/>
                </a:solidFill>
                <a:effectLst/>
                <a:latin typeface="+mn-lt"/>
                <a:ea typeface="+mn-ea"/>
                <a:cs typeface="+mn-cs"/>
              </a:rPr>
              <a:t>HC3N</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Ministères (enseignement primaire,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agriculture et élevage,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santé Publique, hydraulique et de l’assainissement,</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environnement, commerce et de la promotion du secteur privé, action humanitaire)</a:t>
            </a:r>
            <a:r>
              <a:rPr lang="fr-FR" sz="1200" kern="1200" baseline="0" dirty="0">
                <a:solidFill>
                  <a:schemeClr val="tx1"/>
                </a:solidFill>
                <a:effectLst/>
                <a:latin typeface="+mn-lt"/>
                <a:ea typeface="+mn-ea"/>
                <a:cs typeface="+mn-cs"/>
              </a:rPr>
              <a:t> mais aussi d’un représentant du </a:t>
            </a:r>
            <a:r>
              <a:rPr lang="fr-FR" sz="1200" kern="1200" dirty="0">
                <a:solidFill>
                  <a:schemeClr val="tx1"/>
                </a:solidFill>
                <a:effectLst/>
                <a:latin typeface="+mn-lt"/>
                <a:ea typeface="+mn-ea"/>
                <a:cs typeface="+mn-cs"/>
              </a:rPr>
              <a:t>Système d'Alerte Précoce du Dispositif National de Prévention et de Gestion des Crises Alimentaires (</a:t>
            </a:r>
            <a:r>
              <a:rPr lang="fr-FR" sz="1200" kern="1200" dirty="0" err="1">
                <a:solidFill>
                  <a:schemeClr val="tx1"/>
                </a:solidFill>
                <a:effectLst/>
                <a:latin typeface="+mn-lt"/>
                <a:ea typeface="+mn-ea"/>
                <a:cs typeface="+mn-cs"/>
              </a:rPr>
              <a:t>DNPGCA</a:t>
            </a:r>
            <a:r>
              <a:rPr lang="fr-FR" sz="1200" kern="120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et d’un représentant de l</a:t>
            </a:r>
            <a:r>
              <a:rPr lang="fr-FR" sz="1200" kern="1200" dirty="0">
                <a:solidFill>
                  <a:schemeClr val="tx1"/>
                </a:solidFill>
                <a:effectLst/>
                <a:latin typeface="+mn-lt"/>
                <a:ea typeface="+mn-ea"/>
                <a:cs typeface="+mn-cs"/>
              </a:rPr>
              <a:t>a Délégation de l’Union </a:t>
            </a:r>
            <a:r>
              <a:rPr lang="fr-FR" sz="1200" kern="1200" dirty="0" smtClean="0">
                <a:solidFill>
                  <a:schemeClr val="tx1"/>
                </a:solidFill>
                <a:effectLst/>
                <a:latin typeface="+mn-lt"/>
                <a:ea typeface="+mn-ea"/>
                <a:cs typeface="+mn-cs"/>
              </a:rPr>
              <a:t>européenne.</a:t>
            </a: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t>2 minutes et 30 </a:t>
            </a:r>
            <a:r>
              <a:rPr lang="fr-FR" sz="1200" b="1" dirty="0"/>
              <a:t>minutes</a:t>
            </a:r>
            <a:endParaRPr lang="fr-FR" sz="120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6</a:t>
            </a:fld>
            <a:endParaRPr lang="fr-FR"/>
          </a:p>
        </p:txBody>
      </p:sp>
    </p:spTree>
    <p:extLst>
      <p:ext uri="{BB962C8B-B14F-4D97-AF65-F5344CB8AC3E}">
        <p14:creationId xmlns:p14="http://schemas.microsoft.com/office/powerpoint/2010/main" val="267391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7. Structure et fonctionnement de la </a:t>
            </a:r>
            <a:r>
              <a:rPr lang="fr-FR" sz="1200" b="1" kern="1200" dirty="0" err="1">
                <a:solidFill>
                  <a:schemeClr val="tx1"/>
                </a:solidFill>
                <a:effectLst/>
                <a:latin typeface="+mn-lt"/>
                <a:ea typeface="+mn-ea"/>
                <a:cs typeface="+mn-cs"/>
              </a:rPr>
              <a:t>PNIN</a:t>
            </a:r>
            <a:endParaRPr lang="fr-FR" sz="1200" b="1" kern="1200" dirty="0">
              <a:solidFill>
                <a:schemeClr val="tx1"/>
              </a:solidFill>
              <a:effectLst/>
              <a:latin typeface="+mn-lt"/>
              <a:ea typeface="+mn-ea"/>
              <a:cs typeface="+mn-cs"/>
            </a:endParaRPr>
          </a:p>
          <a:p>
            <a:endParaRPr lang="fr-FR" sz="1200" b="1" kern="1200" baseline="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Du point de vue conceptuel, le programme PNIN s’articule autour de trois cycles </a:t>
            </a:r>
            <a:r>
              <a:rPr lang="fr-FR" sz="1200" b="1" kern="1200" dirty="0">
                <a:solidFill>
                  <a:schemeClr val="tx1"/>
                </a:solidFill>
                <a:effectLst/>
                <a:latin typeface="+mn-lt"/>
                <a:ea typeface="+mn-ea"/>
                <a:cs typeface="+mn-cs"/>
              </a:rPr>
              <a:t>itératifs et s’autoalimentent</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Tout d’abord </a:t>
            </a:r>
            <a:r>
              <a:rPr lang="fr-FR" sz="1200" b="1" kern="1200" dirty="0">
                <a:solidFill>
                  <a:schemeClr val="tx1"/>
                </a:solidFill>
                <a:effectLst/>
                <a:latin typeface="+mn-lt"/>
                <a:ea typeface="+mn-ea"/>
                <a:cs typeface="+mn-cs"/>
              </a:rPr>
              <a:t>un cycle de production de l’information </a:t>
            </a:r>
            <a:r>
              <a:rPr lang="fr-FR" sz="1200" kern="1200" dirty="0" smtClean="0">
                <a:solidFill>
                  <a:schemeClr val="tx1"/>
                </a:solidFill>
                <a:effectLst/>
                <a:latin typeface="+mn-lt"/>
                <a:ea typeface="+mn-ea"/>
                <a:cs typeface="+mn-cs"/>
              </a:rPr>
              <a:t>coordonné </a:t>
            </a:r>
            <a:r>
              <a:rPr lang="fr-FR" sz="1200" kern="1200" dirty="0">
                <a:solidFill>
                  <a:schemeClr val="tx1"/>
                </a:solidFill>
                <a:effectLst/>
                <a:latin typeface="+mn-lt"/>
                <a:ea typeface="+mn-ea"/>
                <a:cs typeface="+mn-cs"/>
              </a:rPr>
              <a:t>par</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l’Institut National de la Statique en synergie avec les Directions de la Statistique et les Directions des Etudes et de la Programmation de 6 Ministères Clés (Agriculture et Elevage, Santé, Education, Hydraulique/Assainissement et Environnement). Ce cycle de production permettra de rassembler, organiser, analyser et diffuser les données statistiques multisectorielles sur la nutrition au Niger.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Ensuite, la PNIN s’articule autour d’un </a:t>
            </a:r>
            <a:r>
              <a:rPr lang="fr-FR" sz="1200" b="1" kern="1200" dirty="0">
                <a:solidFill>
                  <a:schemeClr val="tx1"/>
                </a:solidFill>
                <a:effectLst/>
                <a:latin typeface="+mn-lt"/>
                <a:ea typeface="+mn-ea"/>
                <a:cs typeface="+mn-cs"/>
              </a:rPr>
              <a:t>cycle de formulation des besoins d’informations</a:t>
            </a:r>
            <a:r>
              <a:rPr lang="fr-FR" sz="1200" kern="1200" dirty="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coordonné </a:t>
            </a:r>
            <a:r>
              <a:rPr lang="fr-FR" sz="1200" kern="1200" dirty="0">
                <a:solidFill>
                  <a:schemeClr val="tx1"/>
                </a:solidFill>
                <a:effectLst/>
                <a:latin typeface="+mn-lt"/>
                <a:ea typeface="+mn-ea"/>
                <a:cs typeface="+mn-cs"/>
              </a:rPr>
              <a:t>par le HC3N, responsable de l’organisation des foras de concertation afin de formuler les besoins d’informations et diffuser les résultats et leur utilisation à des fins décisionnelles.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Enfin, la PNIN s’articule autour </a:t>
            </a:r>
            <a:r>
              <a:rPr lang="fr-FR" sz="1200" b="1" kern="1200" dirty="0">
                <a:solidFill>
                  <a:schemeClr val="tx1"/>
                </a:solidFill>
                <a:effectLst/>
                <a:latin typeface="+mn-lt"/>
                <a:ea typeface="+mn-ea"/>
                <a:cs typeface="+mn-cs"/>
              </a:rPr>
              <a:t>d’un cycle de diffusion et de valorisation l’information</a:t>
            </a:r>
            <a:r>
              <a:rPr lang="fr-FR" sz="1200" kern="1200" dirty="0">
                <a:solidFill>
                  <a:schemeClr val="tx1"/>
                </a:solidFill>
                <a:effectLst/>
                <a:latin typeface="+mn-lt"/>
                <a:ea typeface="+mn-ea"/>
                <a:cs typeface="+mn-cs"/>
              </a:rPr>
              <a:t> qui permettra d’alimenter le débat public et de formuler des plans d’analyses pour les décideurs, les parties prenantes ou les partenaires.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Toutes </a:t>
            </a:r>
            <a:r>
              <a:rPr lang="fr-FR" sz="1200" kern="1200" dirty="0" smtClean="0">
                <a:solidFill>
                  <a:schemeClr val="tx1"/>
                </a:solidFill>
                <a:effectLst/>
                <a:latin typeface="+mn-lt"/>
                <a:ea typeface="+mn-ea"/>
                <a:cs typeface="+mn-cs"/>
              </a:rPr>
              <a:t>les </a:t>
            </a:r>
            <a:r>
              <a:rPr lang="fr-FR" sz="1200" kern="1200" dirty="0">
                <a:solidFill>
                  <a:schemeClr val="tx1"/>
                </a:solidFill>
                <a:effectLst/>
                <a:latin typeface="+mn-lt"/>
                <a:ea typeface="+mn-ea"/>
                <a:cs typeface="+mn-cs"/>
              </a:rPr>
              <a:t>activités prévues</a:t>
            </a:r>
            <a:r>
              <a:rPr lang="fr-FR" sz="1200" kern="1200" baseline="0" dirty="0">
                <a:solidFill>
                  <a:schemeClr val="tx1"/>
                </a:solidFill>
                <a:effectLst/>
                <a:latin typeface="+mn-lt"/>
                <a:ea typeface="+mn-ea"/>
                <a:cs typeface="+mn-cs"/>
              </a:rPr>
              <a:t> dans le programme </a:t>
            </a:r>
            <a:r>
              <a:rPr lang="fr-FR" sz="1200" kern="1200" baseline="0" dirty="0" err="1">
                <a:solidFill>
                  <a:schemeClr val="tx1"/>
                </a:solidFill>
                <a:effectLst/>
                <a:latin typeface="+mn-lt"/>
                <a:ea typeface="+mn-ea"/>
                <a:cs typeface="+mn-cs"/>
              </a:rPr>
              <a:t>PNIN</a:t>
            </a:r>
            <a:r>
              <a:rPr lang="fr-FR" sz="1200" kern="1200" baseline="0" dirty="0">
                <a:solidFill>
                  <a:schemeClr val="tx1"/>
                </a:solidFill>
                <a:effectLst/>
                <a:latin typeface="+mn-lt"/>
                <a:ea typeface="+mn-ea"/>
                <a:cs typeface="+mn-cs"/>
              </a:rPr>
              <a:t> vise ainsi à construire les socles d’un véritables Système d’Information multisectoriel sur la Nutrition</a:t>
            </a:r>
            <a:r>
              <a:rPr lang="fr-FR" sz="1200" kern="1200" baseline="0" dirty="0" smtClean="0">
                <a:solidFill>
                  <a:schemeClr val="tx1"/>
                </a:solidFill>
                <a:effectLst/>
                <a:latin typeface="+mn-lt"/>
                <a:ea typeface="+mn-ea"/>
                <a:cs typeface="+mn-cs"/>
              </a:rPr>
              <a:t>.</a:t>
            </a:r>
          </a:p>
          <a:p>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t>1 minute</a:t>
            </a:r>
            <a:r>
              <a:rPr lang="fr-FR" sz="1200" b="1" baseline="0" dirty="0" smtClean="0"/>
              <a:t> et 30 secondes.</a:t>
            </a:r>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7</a:t>
            </a:fld>
            <a:endParaRPr lang="fr-FR"/>
          </a:p>
        </p:txBody>
      </p:sp>
    </p:spTree>
    <p:extLst>
      <p:ext uri="{BB962C8B-B14F-4D97-AF65-F5344CB8AC3E}">
        <p14:creationId xmlns:p14="http://schemas.microsoft.com/office/powerpoint/2010/main" val="205693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Diapo 8: Introduction/Objectifs d’un système d’information multisectoriel pour la nutrition</a:t>
            </a:r>
          </a:p>
          <a:p>
            <a:endParaRPr lang="fr-FR"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D’une façon générale, la Plateforme Nationale d’Informations pour la Nutrition du Niger et son portail Web se positionne comme un système d’information sur la Nutrition à part entière. Tout système d’information contient différents types d’informations : de la simple actualité sur la Nutrition aux informations détaillées (telles que des bases de données) nécessaire à l’analyse approfondie et scientifique. Aussi, la </a:t>
            </a:r>
            <a:r>
              <a:rPr lang="fr-FR" sz="1200" kern="1200" dirty="0" err="1" smtClean="0">
                <a:solidFill>
                  <a:schemeClr val="tx1"/>
                </a:solidFill>
                <a:effectLst/>
                <a:latin typeface="+mn-lt"/>
                <a:ea typeface="+mn-ea"/>
                <a:cs typeface="+mn-cs"/>
              </a:rPr>
              <a:t>PNIN</a:t>
            </a:r>
            <a:r>
              <a:rPr lang="fr-FR" sz="1200" kern="1200" dirty="0" smtClean="0">
                <a:solidFill>
                  <a:schemeClr val="tx1"/>
                </a:solidFill>
                <a:effectLst/>
                <a:latin typeface="+mn-lt"/>
                <a:ea typeface="+mn-ea"/>
                <a:cs typeface="+mn-cs"/>
              </a:rPr>
              <a:t>, en couvrant ces différents besoins d’informations, répond aux besoins des acteurs nationaux et internationaux.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30 secondes</a:t>
            </a:r>
            <a:r>
              <a:rPr lang="fr-FR" sz="1200" kern="1200" dirty="0" smtClean="0">
                <a:solidFill>
                  <a:schemeClr val="tx1"/>
                </a:solidFill>
                <a:effectLst/>
                <a:latin typeface="+mn-lt"/>
                <a:ea typeface="+mn-ea"/>
                <a:cs typeface="+mn-cs"/>
              </a:rPr>
              <a:t>.</a:t>
            </a:r>
          </a:p>
          <a:p>
            <a:endParaRPr lang="fr-FR" b="1" dirty="0" smtClean="0"/>
          </a:p>
          <a:p>
            <a:endParaRPr lang="fr-FR" b="1" dirty="0" smtClean="0"/>
          </a:p>
          <a:p>
            <a:endParaRPr lang="fr-FR" b="1"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8</a:t>
            </a:fld>
            <a:endParaRPr lang="fr-FR"/>
          </a:p>
        </p:txBody>
      </p:sp>
    </p:spTree>
    <p:extLst>
      <p:ext uri="{BB962C8B-B14F-4D97-AF65-F5344CB8AC3E}">
        <p14:creationId xmlns:p14="http://schemas.microsoft.com/office/powerpoint/2010/main" val="62663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28938" y="242888"/>
            <a:ext cx="3429000" cy="2571750"/>
          </a:xfrm>
        </p:spPr>
      </p:sp>
      <p:sp>
        <p:nvSpPr>
          <p:cNvPr id="3" name="Espace réservé des notes 2"/>
          <p:cNvSpPr>
            <a:spLocks noGrp="1"/>
          </p:cNvSpPr>
          <p:nvPr>
            <p:ph type="body" idx="1"/>
          </p:nvPr>
        </p:nvSpPr>
        <p:spPr>
          <a:xfrm>
            <a:off x="914400" y="2996952"/>
            <a:ext cx="7315200" cy="3726414"/>
          </a:xfrm>
        </p:spPr>
        <p:txBody>
          <a:bodyPr/>
          <a:lstStyle/>
          <a:p>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9. </a:t>
            </a:r>
            <a:r>
              <a:rPr lang="fr-FR" sz="1200" b="1" kern="1200" dirty="0">
                <a:solidFill>
                  <a:schemeClr val="tx1"/>
                </a:solidFill>
                <a:effectLst/>
                <a:latin typeface="+mn-lt"/>
                <a:ea typeface="+mn-ea"/>
                <a:cs typeface="+mn-cs"/>
              </a:rPr>
              <a:t>Objectifs d’un SI multisectoriel</a:t>
            </a:r>
            <a:r>
              <a:rPr lang="fr-FR" sz="1200" b="1" kern="1200" baseline="0" dirty="0">
                <a:solidFill>
                  <a:schemeClr val="tx1"/>
                </a:solidFill>
                <a:effectLst/>
                <a:latin typeface="+mn-lt"/>
                <a:ea typeface="+mn-ea"/>
                <a:cs typeface="+mn-cs"/>
              </a:rPr>
              <a:t> sur la nutrition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D’une </a:t>
            </a:r>
            <a:r>
              <a:rPr lang="fr-FR" sz="1200" kern="1200" dirty="0">
                <a:solidFill>
                  <a:schemeClr val="tx1"/>
                </a:solidFill>
                <a:effectLst/>
                <a:latin typeface="+mn-lt"/>
                <a:ea typeface="+mn-ea"/>
                <a:cs typeface="+mn-cs"/>
              </a:rPr>
              <a:t>façon générale, l’objectif global d’une base de données centralisée est comme son nom l’indique </a:t>
            </a:r>
            <a:r>
              <a:rPr lang="fr-FR" sz="1200" b="1" kern="1200" dirty="0">
                <a:solidFill>
                  <a:schemeClr val="tx1"/>
                </a:solidFill>
                <a:effectLst/>
                <a:latin typeface="+mn-lt"/>
                <a:ea typeface="+mn-ea"/>
                <a:cs typeface="+mn-cs"/>
              </a:rPr>
              <a:t>la centralisation</a:t>
            </a:r>
            <a:r>
              <a:rPr lang="fr-FR" sz="1200" kern="1200" dirty="0">
                <a:solidFill>
                  <a:schemeClr val="tx1"/>
                </a:solidFill>
                <a:effectLst/>
                <a:latin typeface="+mn-lt"/>
                <a:ea typeface="+mn-ea"/>
                <a:cs typeface="+mn-cs"/>
              </a:rPr>
              <a:t>. Pour le Niger, la Base de données doit être centrale, c’est-à-dire au carrefour des Secteurs afin </a:t>
            </a:r>
            <a:r>
              <a:rPr lang="fr-FR" sz="1200" b="1" kern="1200" dirty="0">
                <a:solidFill>
                  <a:schemeClr val="tx1"/>
                </a:solidFill>
                <a:effectLst/>
                <a:latin typeface="+mn-lt"/>
                <a:ea typeface="+mn-ea"/>
                <a:cs typeface="+mn-cs"/>
              </a:rPr>
              <a:t>non seulement de donner un sens à la multisectorialité</a:t>
            </a:r>
            <a:r>
              <a:rPr lang="fr-FR" sz="1200" kern="1200" dirty="0">
                <a:solidFill>
                  <a:schemeClr val="tx1"/>
                </a:solidFill>
                <a:effectLst/>
                <a:latin typeface="+mn-lt"/>
                <a:ea typeface="+mn-ea"/>
                <a:cs typeface="+mn-cs"/>
              </a:rPr>
              <a:t> dans le domaine de la Nutrition mais aussi de façon </a:t>
            </a:r>
            <a:r>
              <a:rPr lang="fr-FR" sz="1200" b="1" kern="1200" dirty="0">
                <a:solidFill>
                  <a:schemeClr val="tx1"/>
                </a:solidFill>
                <a:effectLst/>
                <a:latin typeface="+mn-lt"/>
                <a:ea typeface="+mn-ea"/>
                <a:cs typeface="+mn-cs"/>
              </a:rPr>
              <a:t>à simplifier l’accès à l’information</a:t>
            </a:r>
            <a:r>
              <a:rPr lang="fr-FR" sz="1200" kern="1200" dirty="0">
                <a:solidFill>
                  <a:schemeClr val="tx1"/>
                </a:solidFill>
                <a:effectLst/>
                <a:latin typeface="+mn-lt"/>
                <a:ea typeface="+mn-ea"/>
                <a:cs typeface="+mn-cs"/>
              </a:rPr>
              <a:t>. </a:t>
            </a:r>
          </a:p>
          <a:p>
            <a:endParaRPr lang="fr-FR" dirty="0"/>
          </a:p>
          <a:p>
            <a:r>
              <a:rPr lang="fr-FR" sz="1200" b="1" kern="1200" dirty="0">
                <a:solidFill>
                  <a:schemeClr val="tx1"/>
                </a:solidFill>
                <a:effectLst/>
                <a:latin typeface="+mn-lt"/>
                <a:ea typeface="+mn-ea"/>
                <a:cs typeface="+mn-cs"/>
              </a:rPr>
              <a:t>CLIC. </a:t>
            </a:r>
            <a:r>
              <a:rPr lang="fr-FR" sz="1200" kern="1200" dirty="0">
                <a:solidFill>
                  <a:schemeClr val="tx1"/>
                </a:solidFill>
                <a:effectLst/>
                <a:latin typeface="+mn-lt"/>
                <a:ea typeface="+mn-ea"/>
                <a:cs typeface="+mn-cs"/>
              </a:rPr>
              <a:t>Ensuite </a:t>
            </a:r>
            <a:r>
              <a:rPr lang="fr-FR" sz="1200" b="1" kern="1200" dirty="0">
                <a:solidFill>
                  <a:schemeClr val="tx1"/>
                </a:solidFill>
                <a:effectLst/>
                <a:latin typeface="+mn-lt"/>
                <a:ea typeface="+mn-ea"/>
                <a:cs typeface="+mn-cs"/>
              </a:rPr>
              <a:t>l’objectif est de pouvoir renseigner rapidement sur les tendances des indicateurs</a:t>
            </a:r>
            <a:r>
              <a:rPr lang="fr-FR" sz="1200" kern="1200" dirty="0">
                <a:solidFill>
                  <a:schemeClr val="tx1"/>
                </a:solidFill>
                <a:effectLst/>
                <a:latin typeface="+mn-lt"/>
                <a:ea typeface="+mn-ea"/>
                <a:cs typeface="+mn-cs"/>
              </a:rPr>
              <a:t> de la malnutrition qu’il s’agisse des indicateurs de nutrition liés aux aspects spécifiques (indicateurs liées à la santé par exemple) ou des indicateurs liés aux actions dites sensibles (agriculture, élevage, environnement, éducation, hydraulique et assainissement). Rendre rapidement accessible et visible les tendances d’indicateurs de la nutrition permet d’assurer le principe de clarté d’un Système d’Information pour la Nutrition.</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CLIC. </a:t>
            </a:r>
            <a:r>
              <a:rPr lang="fr-FR" sz="1200" kern="1200" dirty="0">
                <a:solidFill>
                  <a:schemeClr val="tx1"/>
                </a:solidFill>
                <a:effectLst/>
                <a:latin typeface="+mn-lt"/>
                <a:ea typeface="+mn-ea"/>
                <a:cs typeface="+mn-cs"/>
              </a:rPr>
              <a:t>Parmi les objectifs attendus par rapport à la création d’un Système d’informations pour la Nutrition, il importe de </a:t>
            </a:r>
            <a:r>
              <a:rPr lang="fr-FR" sz="1200" b="1" kern="1200" dirty="0">
                <a:solidFill>
                  <a:schemeClr val="tx1"/>
                </a:solidFill>
                <a:effectLst/>
                <a:latin typeface="+mn-lt"/>
                <a:ea typeface="+mn-ea"/>
                <a:cs typeface="+mn-cs"/>
              </a:rPr>
              <a:t>rendre possible les analyses approfondies à travers la mise en libre accès des bases de données. </a:t>
            </a:r>
            <a:r>
              <a:rPr lang="fr-FR" sz="1200" b="0" kern="1200" dirty="0">
                <a:solidFill>
                  <a:schemeClr val="tx1"/>
                </a:solidFill>
                <a:effectLst/>
                <a:latin typeface="+mn-lt"/>
                <a:ea typeface="+mn-ea"/>
                <a:cs typeface="+mn-cs"/>
              </a:rPr>
              <a:t>En effet, au-delà de la</a:t>
            </a:r>
            <a:r>
              <a:rPr lang="fr-FR" sz="1200" b="0" kern="1200" baseline="0" dirty="0">
                <a:solidFill>
                  <a:schemeClr val="tx1"/>
                </a:solidFill>
                <a:effectLst/>
                <a:latin typeface="+mn-lt"/>
                <a:ea typeface="+mn-ea"/>
                <a:cs typeface="+mn-cs"/>
              </a:rPr>
              <a:t> mise à disposition d’informations claires et rapides, </a:t>
            </a:r>
            <a:r>
              <a:rPr lang="fr-FR" sz="1200" b="0" kern="1200" dirty="0">
                <a:solidFill>
                  <a:schemeClr val="tx1"/>
                </a:solidFill>
                <a:effectLst/>
                <a:latin typeface="+mn-lt"/>
                <a:ea typeface="+mn-ea"/>
                <a:cs typeface="+mn-cs"/>
              </a:rPr>
              <a:t>le Système</a:t>
            </a:r>
            <a:r>
              <a:rPr lang="fr-FR" sz="1200" b="0" kern="1200" baseline="0" dirty="0">
                <a:solidFill>
                  <a:schemeClr val="tx1"/>
                </a:solidFill>
                <a:effectLst/>
                <a:latin typeface="+mn-lt"/>
                <a:ea typeface="+mn-ea"/>
                <a:cs typeface="+mn-cs"/>
              </a:rPr>
              <a:t> d’Information doit donner la possibilité aux acteurs de la nutrition d’effectuer des analyses secondaires ou approfondies. </a:t>
            </a:r>
            <a:r>
              <a:rPr lang="fr-FR" sz="1200" kern="1200" dirty="0">
                <a:solidFill>
                  <a:schemeClr val="tx1"/>
                </a:solidFill>
                <a:effectLst/>
                <a:latin typeface="+mn-lt"/>
                <a:ea typeface="+mn-ea"/>
                <a:cs typeface="+mn-cs"/>
              </a:rPr>
              <a:t>Les bases de données provenant de différents secteurs mises en libre accès permettent d’assurer non seulement la mise en œuvre du Plan Cadre d’Analyses de la PNIN, mais également les recherches ou analyses</a:t>
            </a:r>
            <a:r>
              <a:rPr lang="fr-FR" sz="1200" kern="1200" baseline="0" dirty="0">
                <a:solidFill>
                  <a:schemeClr val="tx1"/>
                </a:solidFill>
                <a:effectLst/>
                <a:latin typeface="+mn-lt"/>
                <a:ea typeface="+mn-ea"/>
                <a:cs typeface="+mn-cs"/>
              </a:rPr>
              <a:t> par d’autres acteurs de la nutrition au Niger</a:t>
            </a:r>
            <a:endParaRPr lang="fr-FR" sz="1200" kern="1200" dirty="0">
              <a:solidFill>
                <a:schemeClr val="tx1"/>
              </a:solidFill>
              <a:effectLst/>
              <a:latin typeface="+mn-lt"/>
              <a:ea typeface="+mn-ea"/>
              <a:cs typeface="+mn-cs"/>
            </a:endParaRPr>
          </a:p>
          <a:p>
            <a:endParaRPr lang="fr-FR" dirty="0"/>
          </a:p>
          <a:p>
            <a:r>
              <a:rPr lang="fr-FR" b="1" dirty="0"/>
              <a:t>1 minute et </a:t>
            </a:r>
            <a:r>
              <a:rPr lang="fr-FR" b="1" dirty="0" smtClean="0"/>
              <a:t>30 </a:t>
            </a:r>
            <a:r>
              <a:rPr lang="fr-FR" b="1" dirty="0"/>
              <a:t>secondes</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9</a:t>
            </a:fld>
            <a:endParaRPr lang="fr-FR"/>
          </a:p>
        </p:txBody>
      </p:sp>
    </p:spTree>
    <p:extLst>
      <p:ext uri="{BB962C8B-B14F-4D97-AF65-F5344CB8AC3E}">
        <p14:creationId xmlns:p14="http://schemas.microsoft.com/office/powerpoint/2010/main" val="3507150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7"/>
            <a:ext cx="4320480" cy="503237"/>
          </a:xfrm>
        </p:spPr>
        <p:txBody>
          <a:bodyPr anchor="ctr" anchorCtr="0">
            <a:normAutofit/>
          </a:bodyPr>
          <a:lstStyle>
            <a:lvl1pPr>
              <a:defRPr sz="1800" b="1">
                <a:solidFill>
                  <a:schemeClr val="tx1"/>
                </a:solidFill>
              </a:defRPr>
            </a:lvl1pPr>
          </a:lstStyle>
          <a:p>
            <a:pPr lvl="0"/>
            <a:r>
              <a:rPr lang="fr-FR"/>
              <a:t>Date, Place</a:t>
            </a:r>
          </a:p>
        </p:txBody>
      </p:sp>
    </p:spTree>
    <p:extLst>
      <p:ext uri="{BB962C8B-B14F-4D97-AF65-F5344CB8AC3E}">
        <p14:creationId xmlns:p14="http://schemas.microsoft.com/office/powerpoint/2010/main" val="90576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25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8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pPr/>
              <a:t>‹N°›</a:t>
            </a:fld>
            <a:endParaRPr lang="fr-FR" dirty="0"/>
          </a:p>
        </p:txBody>
      </p:sp>
      <p:sp>
        <p:nvSpPr>
          <p:cNvPr id="14"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9"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24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2400"/>
            </a:lvl1pPr>
          </a:lstStyle>
          <a:p>
            <a:pPr lvl="0"/>
            <a:r>
              <a:rPr lang="fr-FR"/>
              <a:t>Text</a:t>
            </a:r>
            <a:endParaRPr lang="fr-FR" dirty="0"/>
          </a:p>
        </p:txBody>
      </p:sp>
      <p:sp>
        <p:nvSpPr>
          <p:cNvPr id="9"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7"/>
            <a:ext cx="4320480" cy="503237"/>
          </a:xfrm>
        </p:spPr>
        <p:txBody>
          <a:bodyPr anchor="ctr" anchorCtr="0">
            <a:normAutofit/>
          </a:bodyPr>
          <a:lstStyle>
            <a:lvl1pPr>
              <a:defRPr sz="1800" b="1">
                <a:solidFill>
                  <a:schemeClr val="tx1"/>
                </a:solidFill>
              </a:defRPr>
            </a:lvl1pPr>
          </a:lstStyle>
          <a:p>
            <a:pPr lvl="0"/>
            <a:r>
              <a:rPr lang="fr-FR"/>
              <a:t>Date, Place</a:t>
            </a:r>
          </a:p>
        </p:txBody>
      </p:sp>
    </p:spTree>
    <p:extLst>
      <p:ext uri="{BB962C8B-B14F-4D97-AF65-F5344CB8AC3E}">
        <p14:creationId xmlns:p14="http://schemas.microsoft.com/office/powerpoint/2010/main" val="3427303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33664" y="3140968"/>
            <a:ext cx="4258816" cy="1296144"/>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44008" y="4437112"/>
            <a:ext cx="4248472" cy="936104"/>
          </a:xfrm>
          <a:prstGeom prst="rect">
            <a:avLst/>
          </a:prstGeom>
        </p:spPr>
        <p:txBody>
          <a:bodyPr vert="horz" lIns="91440" tIns="45720" rIns="91440" bIns="45720" rtlCol="0">
            <a:normAutofit/>
          </a:bodyPr>
          <a:lstStyle/>
          <a:p>
            <a:pPr lvl="0"/>
            <a:r>
              <a:rPr lang="fr-FR" dirty="0"/>
              <a:t>SOUS-TITRE DE LA PRESENTATION </a:t>
            </a:r>
          </a:p>
        </p:txBody>
      </p:sp>
    </p:spTree>
    <p:extLst>
      <p:ext uri="{BB962C8B-B14F-4D97-AF65-F5344CB8AC3E}">
        <p14:creationId xmlns:p14="http://schemas.microsoft.com/office/powerpoint/2010/main" val="1821813571"/>
      </p:ext>
    </p:extLst>
  </p:cSld>
  <p:clrMap bg1="lt1" tx1="dk1" bg2="lt2" tx2="dk2" accent1="accent1" accent2="accent2" accent3="accent3" accent4="accent4" accent5="accent5" accent6="accent6" hlink="hlink" folHlink="folHlink"/>
  <p:sldLayoutIdLst>
    <p:sldLayoutId id="2147483657" r:id="rId1"/>
  </p:sldLayoutIdLst>
  <p:hf hdr="0"/>
  <p:txStyles>
    <p:titleStyle>
      <a:lvl1pPr algn="l" defTabSz="914400" rtl="0" eaLnBrk="1" latinLnBrk="0" hangingPunct="1">
        <a:spcBef>
          <a:spcPct val="0"/>
        </a:spcBef>
        <a:buNone/>
        <a:defRPr sz="3600" b="1" kern="1200" cap="none" baseline="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400" kern="1200" cap="none"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1200">
                <a:solidFill>
                  <a:schemeClr val="bg1"/>
                </a:solidFill>
              </a:defRPr>
            </a:lvl1pPr>
          </a:lstStyle>
          <a:p>
            <a:r>
              <a:rPr lang="fr-FR"/>
              <a:t>Date</a:t>
            </a:r>
            <a:endParaRPr lang="fr-FR" dirty="0"/>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1200">
                <a:solidFill>
                  <a:schemeClr val="bg1"/>
                </a:solidFill>
              </a:defRPr>
            </a:lvl1pPr>
          </a:lstStyle>
          <a:p>
            <a:r>
              <a:rPr lang="fr-FR"/>
              <a:t>Place</a:t>
            </a:r>
            <a:endParaRPr lang="fr-FR" dirty="0"/>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1200">
                <a:solidFill>
                  <a:schemeClr val="bg1"/>
                </a:solidFill>
              </a:defRPr>
            </a:lvl1pPr>
          </a:lstStyle>
          <a:p>
            <a:fld id="{02C702AE-1502-43AE-8DBA-2BCAD3408EF2}" type="slidenum">
              <a:rPr lang="fr-FR" smtClean="0"/>
              <a:pPr/>
              <a:t>‹N°›</a:t>
            </a:fld>
            <a:endParaRPr lang="fr-FR" dirty="0"/>
          </a:p>
        </p:txBody>
      </p:sp>
    </p:spTree>
    <p:extLst>
      <p:ext uri="{BB962C8B-B14F-4D97-AF65-F5344CB8AC3E}">
        <p14:creationId xmlns:p14="http://schemas.microsoft.com/office/powerpoint/2010/main" val="285489163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50" r:id="rId4"/>
    <p:sldLayoutId id="2147483661" r:id="rId5"/>
  </p:sldLayoutIdLst>
  <p:hf hdr="0"/>
  <p:txStyles>
    <p:titleStyle>
      <a:lvl1pPr algn="ctr" defTabSz="914400" rtl="0" eaLnBrk="1" latinLnBrk="0" hangingPunct="1">
        <a:spcBef>
          <a:spcPct val="0"/>
        </a:spcBef>
        <a:buNone/>
        <a:defRPr sz="3200" b="1" kern="1200" cap="none"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20.xml"/><Relationship Id="rId16" Type="http://schemas.openxmlformats.org/officeDocument/2006/relationships/image" Target="../media/image27.jpeg"/><Relationship Id="rId20"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jpeg"/><Relationship Id="rId10" Type="http://schemas.openxmlformats.org/officeDocument/2006/relationships/image" Target="../media/image21.png"/><Relationship Id="rId19"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4048" y="2636912"/>
            <a:ext cx="3772936" cy="2308324"/>
          </a:xfrm>
          <a:prstGeom prst="rect">
            <a:avLst/>
          </a:prstGeom>
        </p:spPr>
        <p:txBody>
          <a:bodyPr wrap="square">
            <a:spAutoFit/>
          </a:bodyPr>
          <a:lstStyle/>
          <a:p>
            <a:pPr algn="ctr">
              <a:spcBef>
                <a:spcPct val="0"/>
              </a:spcBef>
              <a:buFontTx/>
              <a:buNone/>
            </a:pPr>
            <a:r>
              <a:rPr lang="en-US" altLang="en-US" sz="3600" b="1" dirty="0">
                <a:solidFill>
                  <a:schemeClr val="bg1"/>
                </a:solidFill>
                <a:cs typeface="Times New Roman" panose="02020603050405020304" pitchFamily="18" charset="0"/>
              </a:rPr>
              <a:t>PNIN, un </a:t>
            </a:r>
            <a:r>
              <a:rPr lang="en-US" altLang="en-US" sz="3600" b="1" dirty="0" err="1" smtClean="0">
                <a:solidFill>
                  <a:schemeClr val="bg1"/>
                </a:solidFill>
                <a:cs typeface="Times New Roman" panose="02020603050405020304" pitchFamily="18" charset="0"/>
              </a:rPr>
              <a:t>Plateforme</a:t>
            </a:r>
            <a:r>
              <a:rPr lang="en-US" altLang="en-US" sz="3600" b="1" dirty="0" smtClean="0">
                <a:solidFill>
                  <a:schemeClr val="bg1"/>
                </a:solidFill>
                <a:cs typeface="Times New Roman" panose="02020603050405020304" pitchFamily="18" charset="0"/>
              </a:rPr>
              <a:t> </a:t>
            </a:r>
            <a:r>
              <a:rPr lang="en-US" altLang="en-US" sz="3600" b="1" dirty="0" err="1">
                <a:solidFill>
                  <a:schemeClr val="bg1"/>
                </a:solidFill>
                <a:cs typeface="Times New Roman" panose="02020603050405020304" pitchFamily="18" charset="0"/>
              </a:rPr>
              <a:t>d’Informations</a:t>
            </a:r>
            <a:r>
              <a:rPr lang="en-US" altLang="en-US" sz="3600" b="1" dirty="0">
                <a:solidFill>
                  <a:schemeClr val="bg1"/>
                </a:solidFill>
                <a:cs typeface="Times New Roman" panose="02020603050405020304" pitchFamily="18" charset="0"/>
              </a:rPr>
              <a:t> pour la nutrition</a:t>
            </a:r>
          </a:p>
        </p:txBody>
      </p:sp>
      <p:sp>
        <p:nvSpPr>
          <p:cNvPr id="6" name="Titre 1"/>
          <p:cNvSpPr txBox="1">
            <a:spLocks/>
          </p:cNvSpPr>
          <p:nvPr/>
        </p:nvSpPr>
        <p:spPr>
          <a:xfrm>
            <a:off x="5368866" y="5099267"/>
            <a:ext cx="3240360" cy="1242138"/>
          </a:xfrm>
          <a:prstGeom prst="rect">
            <a:avLst/>
          </a:prstGeom>
        </p:spPr>
        <p:txBody>
          <a:bodyPr vert="horz" lIns="68580" tIns="34290" rIns="68580" bIns="34290" rtlCol="0" anchor="ctr">
            <a:noAutofit/>
          </a:bodyPr>
          <a:lstStyle>
            <a:lvl1pPr algn="l" defTabSz="914400" rtl="0" eaLnBrk="1" latinLnBrk="0" hangingPunct="1">
              <a:spcBef>
                <a:spcPct val="0"/>
              </a:spcBef>
              <a:buNone/>
              <a:defRPr sz="3600" b="1" kern="1200" cap="none" baseline="0">
                <a:solidFill>
                  <a:schemeClr val="accent1"/>
                </a:solidFill>
                <a:latin typeface="+mj-lt"/>
                <a:ea typeface="+mj-ea"/>
                <a:cs typeface="+mj-cs"/>
              </a:defRPr>
            </a:lvl1pPr>
          </a:lstStyle>
          <a:p>
            <a:pPr algn="ctr"/>
            <a:r>
              <a:rPr lang="fr-FR" sz="2000" dirty="0" smtClean="0">
                <a:solidFill>
                  <a:srgbClr val="E7E6E6">
                    <a:lumMod val="25000"/>
                  </a:srgbClr>
                </a:solidFill>
                <a:latin typeface="Calibri" panose="020F0502020204030204"/>
              </a:rPr>
              <a:t>Date </a:t>
            </a:r>
          </a:p>
          <a:p>
            <a:pPr algn="ctr"/>
            <a:r>
              <a:rPr lang="fr-FR" sz="2000" dirty="0" smtClean="0">
                <a:solidFill>
                  <a:srgbClr val="E7E6E6">
                    <a:lumMod val="25000"/>
                  </a:srgbClr>
                </a:solidFill>
                <a:latin typeface="Calibri" panose="020F0502020204030204"/>
              </a:rPr>
              <a:t>Formateur</a:t>
            </a:r>
            <a:endParaRPr lang="fr-FR" sz="2000" dirty="0">
              <a:solidFill>
                <a:srgbClr val="E7E6E6">
                  <a:lumMod val="25000"/>
                </a:srgbClr>
              </a:solidFill>
              <a:latin typeface="Calibri" panose="020F0502020204030204"/>
            </a:endParaRPr>
          </a:p>
          <a:p>
            <a:pPr algn="ctr"/>
            <a:r>
              <a:rPr lang="fr-FR" sz="2000" dirty="0" smtClean="0">
                <a:solidFill>
                  <a:srgbClr val="E7E6E6">
                    <a:lumMod val="25000"/>
                  </a:srgbClr>
                </a:solidFill>
                <a:latin typeface="Calibri" panose="020F0502020204030204"/>
              </a:rPr>
              <a:t>Lieu, </a:t>
            </a:r>
            <a:r>
              <a:rPr lang="fr-FR" sz="2000" dirty="0">
                <a:solidFill>
                  <a:srgbClr val="E7E6E6">
                    <a:lumMod val="25000"/>
                  </a:srgbClr>
                </a:solidFill>
                <a:latin typeface="Calibri" panose="020F0502020204030204"/>
              </a:rPr>
              <a:t>Niger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a:extLst>
              <a:ext uri="{FF2B5EF4-FFF2-40B4-BE49-F238E27FC236}">
                <a16:creationId xmlns:a16="http://schemas.microsoft.com/office/drawing/2014/main" xmlns="" id="{C0CDA49D-A2BA-486F-B0A5-2FA70DDCEA49}"/>
              </a:ext>
            </a:extLst>
          </p:cNvPr>
          <p:cNvSpPr>
            <a:spLocks noGrp="1"/>
          </p:cNvSpPr>
          <p:nvPr>
            <p:ph type="sldNum" sz="quarter" idx="12"/>
          </p:nvPr>
        </p:nvSpPr>
        <p:spPr/>
        <p:txBody>
          <a:bodyPr/>
          <a:lstStyle/>
          <a:p>
            <a:fld id="{02C702AE-1502-43AE-8DBA-2BCAD3408EF2}" type="slidenum">
              <a:rPr lang="fr-FR" smtClean="0">
                <a:latin typeface="+mj-lt"/>
              </a:rPr>
              <a:pPr/>
              <a:t>10</a:t>
            </a:fld>
            <a:endParaRPr lang="fr-FR">
              <a:latin typeface="+mj-lt"/>
            </a:endParaRPr>
          </a:p>
        </p:txBody>
      </p:sp>
      <p:sp>
        <p:nvSpPr>
          <p:cNvPr id="9" name="Espace réservé du numéro de diapositive 3">
            <a:extLst>
              <a:ext uri="{FF2B5EF4-FFF2-40B4-BE49-F238E27FC236}">
                <a16:creationId xmlns:a16="http://schemas.microsoft.com/office/drawing/2014/main" xmlns="" id="{5247C852-9C57-4DCC-BAE3-4A670EEE0884}"/>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10</a:t>
            </a:fld>
            <a:endParaRPr lang="fr-FR">
              <a:latin typeface="+mj-lt"/>
            </a:endParaRPr>
          </a:p>
        </p:txBody>
      </p:sp>
      <p:sp>
        <p:nvSpPr>
          <p:cNvPr id="16" name="ZoneTexte 15">
            <a:extLst>
              <a:ext uri="{FF2B5EF4-FFF2-40B4-BE49-F238E27FC236}">
                <a16:creationId xmlns:a16="http://schemas.microsoft.com/office/drawing/2014/main" xmlns="" id="{83C5EA7A-8E88-46BF-8439-E30FD7DAB715}"/>
              </a:ext>
            </a:extLst>
          </p:cNvPr>
          <p:cNvSpPr txBox="1"/>
          <p:nvPr/>
        </p:nvSpPr>
        <p:spPr>
          <a:xfrm>
            <a:off x="3275856" y="2915652"/>
            <a:ext cx="5544616" cy="369332"/>
          </a:xfrm>
          <a:prstGeom prst="rect">
            <a:avLst/>
          </a:prstGeom>
        </p:spPr>
        <p:txBody>
          <a:bodyPr wrap="square">
            <a:spAutoFit/>
          </a:bodyPr>
          <a:lstStyle>
            <a:defPPr>
              <a:defRPr lang="fr-FR"/>
            </a:defPPr>
            <a:lvl1pPr algn="r">
              <a:defRPr b="1"/>
            </a:lvl1pPr>
          </a:lstStyle>
          <a:p>
            <a:pPr algn="l"/>
            <a:r>
              <a:rPr lang="fr-FR" dirty="0"/>
              <a:t>Centralise les bases des enquêtes et des secteurs</a:t>
            </a:r>
          </a:p>
        </p:txBody>
      </p:sp>
      <p:sp>
        <p:nvSpPr>
          <p:cNvPr id="26" name="Rectangle 25">
            <a:extLst>
              <a:ext uri="{FF2B5EF4-FFF2-40B4-BE49-F238E27FC236}">
                <a16:creationId xmlns:a16="http://schemas.microsoft.com/office/drawing/2014/main" xmlns="" id="{0A71A706-6568-485F-82E6-F71EAFF505C0}"/>
              </a:ext>
            </a:extLst>
          </p:cNvPr>
          <p:cNvSpPr/>
          <p:nvPr/>
        </p:nvSpPr>
        <p:spPr>
          <a:xfrm>
            <a:off x="4932040" y="1798101"/>
            <a:ext cx="4077816" cy="400110"/>
          </a:xfrm>
          <a:prstGeom prst="rect">
            <a:avLst/>
          </a:prstGeom>
          <a:noFill/>
        </p:spPr>
        <p:txBody>
          <a:bodyPr wrap="square">
            <a:spAutoFit/>
          </a:bodyPr>
          <a:lstStyle/>
          <a:p>
            <a:r>
              <a:rPr lang="fr-FR" sz="2000" b="1" dirty="0">
                <a:solidFill>
                  <a:srgbClr val="C00000"/>
                </a:solidFill>
              </a:rPr>
              <a:t>Donner des tendances générales</a:t>
            </a:r>
          </a:p>
        </p:txBody>
      </p:sp>
      <p:sp>
        <p:nvSpPr>
          <p:cNvPr id="27" name="Rectangle 26">
            <a:extLst>
              <a:ext uri="{FF2B5EF4-FFF2-40B4-BE49-F238E27FC236}">
                <a16:creationId xmlns:a16="http://schemas.microsoft.com/office/drawing/2014/main" xmlns="" id="{CD00034E-E970-477E-ADBC-A03638AE6860}"/>
              </a:ext>
            </a:extLst>
          </p:cNvPr>
          <p:cNvSpPr/>
          <p:nvPr/>
        </p:nvSpPr>
        <p:spPr>
          <a:xfrm>
            <a:off x="107504" y="1247548"/>
            <a:ext cx="1767110" cy="369332"/>
          </a:xfrm>
          <a:prstGeom prst="rect">
            <a:avLst/>
          </a:prstGeom>
        </p:spPr>
        <p:txBody>
          <a:bodyPr wrap="square">
            <a:spAutoFit/>
          </a:bodyPr>
          <a:lstStyle/>
          <a:p>
            <a:pPr algn="ctr"/>
            <a:r>
              <a:rPr lang="fr-FR" b="1" dirty="0" smtClean="0">
                <a:solidFill>
                  <a:schemeClr val="accent6">
                    <a:lumMod val="75000"/>
                  </a:schemeClr>
                </a:solidFill>
              </a:rPr>
              <a:t>Nutrition </a:t>
            </a:r>
            <a:r>
              <a:rPr lang="fr-FR" b="1" dirty="0">
                <a:solidFill>
                  <a:schemeClr val="accent6">
                    <a:lumMod val="75000"/>
                  </a:schemeClr>
                </a:solidFill>
              </a:rPr>
              <a:t>INFO</a:t>
            </a:r>
          </a:p>
        </p:txBody>
      </p:sp>
      <p:sp>
        <p:nvSpPr>
          <p:cNvPr id="28" name="Rectangle 27">
            <a:extLst>
              <a:ext uri="{FF2B5EF4-FFF2-40B4-BE49-F238E27FC236}">
                <a16:creationId xmlns:a16="http://schemas.microsoft.com/office/drawing/2014/main" xmlns="" id="{DEC1C417-EA2A-4973-A865-989516F71EB6}"/>
              </a:ext>
            </a:extLst>
          </p:cNvPr>
          <p:cNvSpPr/>
          <p:nvPr/>
        </p:nvSpPr>
        <p:spPr>
          <a:xfrm>
            <a:off x="2765985" y="1047954"/>
            <a:ext cx="4954485" cy="369332"/>
          </a:xfrm>
          <a:prstGeom prst="rect">
            <a:avLst/>
          </a:prstGeom>
        </p:spPr>
        <p:txBody>
          <a:bodyPr wrap="square">
            <a:spAutoFit/>
          </a:bodyPr>
          <a:lstStyle/>
          <a:p>
            <a:r>
              <a:rPr lang="fr-FR" b="1" dirty="0"/>
              <a:t>Centralise les indicateurs de la nutrition </a:t>
            </a:r>
          </a:p>
        </p:txBody>
      </p:sp>
      <p:cxnSp>
        <p:nvCxnSpPr>
          <p:cNvPr id="29" name="Connecteur droit avec flèche 28">
            <a:extLst>
              <a:ext uri="{FF2B5EF4-FFF2-40B4-BE49-F238E27FC236}">
                <a16:creationId xmlns:a16="http://schemas.microsoft.com/office/drawing/2014/main" xmlns="" id="{8AE6A0FF-F4CE-4408-8585-7A0650D2B152}"/>
              </a:ext>
            </a:extLst>
          </p:cNvPr>
          <p:cNvCxnSpPr>
            <a:cxnSpLocks/>
            <a:stCxn id="25" idx="3"/>
            <a:endCxn id="28" idx="1"/>
          </p:cNvCxnSpPr>
          <p:nvPr/>
        </p:nvCxnSpPr>
        <p:spPr>
          <a:xfrm flipV="1">
            <a:off x="1368229" y="1232620"/>
            <a:ext cx="1397756" cy="936180"/>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xmlns="" id="{F9CBA2C2-105C-48C7-BEE1-76812E1B876C}"/>
              </a:ext>
            </a:extLst>
          </p:cNvPr>
          <p:cNvCxnSpPr>
            <a:cxnSpLocks/>
            <a:stCxn id="25" idx="3"/>
            <a:endCxn id="26" idx="1"/>
          </p:cNvCxnSpPr>
          <p:nvPr/>
        </p:nvCxnSpPr>
        <p:spPr>
          <a:xfrm flipV="1">
            <a:off x="1368229" y="1998156"/>
            <a:ext cx="3563811" cy="170644"/>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xmlns="" id="{70BABBED-1BAA-4162-BD05-20210C98E36A}"/>
              </a:ext>
            </a:extLst>
          </p:cNvPr>
          <p:cNvSpPr/>
          <p:nvPr/>
        </p:nvSpPr>
        <p:spPr>
          <a:xfrm>
            <a:off x="4932040" y="3615177"/>
            <a:ext cx="4164577" cy="707886"/>
          </a:xfrm>
          <a:prstGeom prst="rect">
            <a:avLst/>
          </a:prstGeom>
          <a:noFill/>
        </p:spPr>
        <p:txBody>
          <a:bodyPr wrap="square">
            <a:spAutoFit/>
          </a:bodyPr>
          <a:lstStyle/>
          <a:p>
            <a:r>
              <a:rPr lang="fr-FR" sz="2000" b="1" dirty="0">
                <a:solidFill>
                  <a:srgbClr val="C00000"/>
                </a:solidFill>
              </a:rPr>
              <a:t>Assurer la valorisation et l’analyse approfondie</a:t>
            </a:r>
          </a:p>
        </p:txBody>
      </p:sp>
      <p:sp>
        <p:nvSpPr>
          <p:cNvPr id="32" name="Rectangle 31">
            <a:extLst>
              <a:ext uri="{FF2B5EF4-FFF2-40B4-BE49-F238E27FC236}">
                <a16:creationId xmlns:a16="http://schemas.microsoft.com/office/drawing/2014/main" xmlns="" id="{A5D3DEEB-2D45-4DB4-B0B7-6301624AC994}"/>
              </a:ext>
            </a:extLst>
          </p:cNvPr>
          <p:cNvSpPr/>
          <p:nvPr/>
        </p:nvSpPr>
        <p:spPr>
          <a:xfrm>
            <a:off x="239176" y="2924944"/>
            <a:ext cx="2244592" cy="646331"/>
          </a:xfrm>
          <a:prstGeom prst="rect">
            <a:avLst/>
          </a:prstGeom>
        </p:spPr>
        <p:txBody>
          <a:bodyPr wrap="square">
            <a:spAutoFit/>
          </a:bodyPr>
          <a:lstStyle/>
          <a:p>
            <a:r>
              <a:rPr lang="fr-FR" b="1" dirty="0">
                <a:solidFill>
                  <a:schemeClr val="accent6">
                    <a:lumMod val="75000"/>
                  </a:schemeClr>
                </a:solidFill>
              </a:rPr>
              <a:t>BASES DE DONNEES</a:t>
            </a:r>
          </a:p>
          <a:p>
            <a:r>
              <a:rPr lang="fr-FR" b="1" dirty="0">
                <a:solidFill>
                  <a:schemeClr val="accent6">
                    <a:lumMod val="75000"/>
                  </a:schemeClr>
                </a:solidFill>
              </a:rPr>
              <a:t>(ANADO)</a:t>
            </a:r>
          </a:p>
        </p:txBody>
      </p:sp>
      <p:cxnSp>
        <p:nvCxnSpPr>
          <p:cNvPr id="33" name="Connecteur droit avec flèche 32">
            <a:extLst>
              <a:ext uri="{FF2B5EF4-FFF2-40B4-BE49-F238E27FC236}">
                <a16:creationId xmlns:a16="http://schemas.microsoft.com/office/drawing/2014/main" xmlns="" id="{0CB0A2F2-A331-428A-8FF0-55A4116E09DB}"/>
              </a:ext>
            </a:extLst>
          </p:cNvPr>
          <p:cNvCxnSpPr>
            <a:cxnSpLocks/>
            <a:stCxn id="41" idx="3"/>
            <a:endCxn id="16" idx="1"/>
          </p:cNvCxnSpPr>
          <p:nvPr/>
        </p:nvCxnSpPr>
        <p:spPr>
          <a:xfrm flipV="1">
            <a:off x="1368229" y="3100318"/>
            <a:ext cx="1907627" cy="1012818"/>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xmlns="" id="{D9DED8FD-A786-4EB3-8A80-DC4794279B0B}"/>
              </a:ext>
            </a:extLst>
          </p:cNvPr>
          <p:cNvCxnSpPr>
            <a:cxnSpLocks/>
            <a:stCxn id="41" idx="3"/>
            <a:endCxn id="31" idx="1"/>
          </p:cNvCxnSpPr>
          <p:nvPr/>
        </p:nvCxnSpPr>
        <p:spPr>
          <a:xfrm flipV="1">
            <a:off x="1368229" y="3969120"/>
            <a:ext cx="3563811" cy="144016"/>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xmlns="" id="{FD6DEF54-828D-4413-BD28-8D6D92FCB723}"/>
              </a:ext>
            </a:extLst>
          </p:cNvPr>
          <p:cNvSpPr txBox="1"/>
          <p:nvPr/>
        </p:nvSpPr>
        <p:spPr>
          <a:xfrm>
            <a:off x="3887822" y="4579971"/>
            <a:ext cx="5256584" cy="646331"/>
          </a:xfrm>
          <a:prstGeom prst="rect">
            <a:avLst/>
          </a:prstGeom>
        </p:spPr>
        <p:txBody>
          <a:bodyPr wrap="square">
            <a:spAutoFit/>
          </a:bodyPr>
          <a:lstStyle>
            <a:defPPr>
              <a:defRPr lang="fr-FR"/>
            </a:defPPr>
            <a:lvl1pPr algn="r">
              <a:defRPr b="1"/>
            </a:lvl1pPr>
          </a:lstStyle>
          <a:p>
            <a:pPr algn="l"/>
            <a:r>
              <a:rPr lang="fr-FR" dirty="0"/>
              <a:t>Centralise les bases en cours d’apurement et d’anonymisation</a:t>
            </a:r>
          </a:p>
        </p:txBody>
      </p:sp>
      <p:sp>
        <p:nvSpPr>
          <p:cNvPr id="47" name="Rectangle 46">
            <a:extLst>
              <a:ext uri="{FF2B5EF4-FFF2-40B4-BE49-F238E27FC236}">
                <a16:creationId xmlns:a16="http://schemas.microsoft.com/office/drawing/2014/main" xmlns="" id="{7C9D50F1-6580-4A84-9B89-A31CDD8F0C8E}"/>
              </a:ext>
            </a:extLst>
          </p:cNvPr>
          <p:cNvSpPr/>
          <p:nvPr/>
        </p:nvSpPr>
        <p:spPr>
          <a:xfrm>
            <a:off x="4733481" y="5405846"/>
            <a:ext cx="4086991" cy="707886"/>
          </a:xfrm>
          <a:prstGeom prst="rect">
            <a:avLst/>
          </a:prstGeom>
          <a:noFill/>
        </p:spPr>
        <p:txBody>
          <a:bodyPr wrap="square">
            <a:spAutoFit/>
          </a:bodyPr>
          <a:lstStyle/>
          <a:p>
            <a:r>
              <a:rPr lang="fr-FR" sz="2000" b="1" dirty="0">
                <a:solidFill>
                  <a:srgbClr val="C00000"/>
                </a:solidFill>
              </a:rPr>
              <a:t>Renforcer les capacités, les compétences et les synergies</a:t>
            </a:r>
          </a:p>
        </p:txBody>
      </p:sp>
      <p:sp>
        <p:nvSpPr>
          <p:cNvPr id="48" name="Rectangle 47">
            <a:extLst>
              <a:ext uri="{FF2B5EF4-FFF2-40B4-BE49-F238E27FC236}">
                <a16:creationId xmlns:a16="http://schemas.microsoft.com/office/drawing/2014/main" xmlns="" id="{2E8A551A-68C7-48BB-AD5F-16FDE5A0B7A9}"/>
              </a:ext>
            </a:extLst>
          </p:cNvPr>
          <p:cNvSpPr/>
          <p:nvPr/>
        </p:nvSpPr>
        <p:spPr>
          <a:xfrm>
            <a:off x="242185" y="4787860"/>
            <a:ext cx="2874718" cy="369332"/>
          </a:xfrm>
          <a:prstGeom prst="rect">
            <a:avLst/>
          </a:prstGeom>
        </p:spPr>
        <p:txBody>
          <a:bodyPr wrap="square">
            <a:spAutoFit/>
          </a:bodyPr>
          <a:lstStyle/>
          <a:p>
            <a:r>
              <a:rPr lang="fr-FR" b="1" dirty="0">
                <a:solidFill>
                  <a:schemeClr val="accent6">
                    <a:lumMod val="75000"/>
                  </a:schemeClr>
                </a:solidFill>
              </a:rPr>
              <a:t>ESPACE DE TRAVAIL</a:t>
            </a:r>
          </a:p>
        </p:txBody>
      </p:sp>
      <p:cxnSp>
        <p:nvCxnSpPr>
          <p:cNvPr id="49" name="Connecteur droit avec flèche 48">
            <a:extLst>
              <a:ext uri="{FF2B5EF4-FFF2-40B4-BE49-F238E27FC236}">
                <a16:creationId xmlns:a16="http://schemas.microsoft.com/office/drawing/2014/main" xmlns="" id="{725C9345-346D-4108-935F-448DFF4BBE54}"/>
              </a:ext>
            </a:extLst>
          </p:cNvPr>
          <p:cNvCxnSpPr>
            <a:cxnSpLocks/>
            <a:stCxn id="52" idx="3"/>
            <a:endCxn id="46" idx="1"/>
          </p:cNvCxnSpPr>
          <p:nvPr/>
        </p:nvCxnSpPr>
        <p:spPr>
          <a:xfrm flipV="1">
            <a:off x="1368229" y="4903137"/>
            <a:ext cx="2519593" cy="866183"/>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xmlns="" id="{F9DE8400-0950-4B1B-B000-6A5DC77D69F7}"/>
              </a:ext>
            </a:extLst>
          </p:cNvPr>
          <p:cNvCxnSpPr>
            <a:cxnSpLocks/>
            <a:stCxn id="52" idx="3"/>
            <a:endCxn id="47" idx="1"/>
          </p:cNvCxnSpPr>
          <p:nvPr/>
        </p:nvCxnSpPr>
        <p:spPr>
          <a:xfrm flipV="1">
            <a:off x="1368229" y="5759789"/>
            <a:ext cx="3365252" cy="9531"/>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5" name="Image 24"/>
          <p:cNvPicPr>
            <a:picLocks noChangeAspect="1"/>
          </p:cNvPicPr>
          <p:nvPr/>
        </p:nvPicPr>
        <p:blipFill>
          <a:blip r:embed="rId3"/>
          <a:stretch>
            <a:fillRect/>
          </a:stretch>
        </p:blipFill>
        <p:spPr>
          <a:xfrm>
            <a:off x="298138" y="1628800"/>
            <a:ext cx="1070091" cy="1080000"/>
          </a:xfrm>
          <a:prstGeom prst="rect">
            <a:avLst/>
          </a:prstGeom>
        </p:spPr>
      </p:pic>
      <p:pic>
        <p:nvPicPr>
          <p:cNvPr id="41" name="Image 40"/>
          <p:cNvPicPr>
            <a:picLocks noChangeAspect="1"/>
          </p:cNvPicPr>
          <p:nvPr/>
        </p:nvPicPr>
        <p:blipFill>
          <a:blip r:embed="rId3"/>
          <a:stretch>
            <a:fillRect/>
          </a:stretch>
        </p:blipFill>
        <p:spPr>
          <a:xfrm>
            <a:off x="298138" y="3573136"/>
            <a:ext cx="1070091" cy="1080000"/>
          </a:xfrm>
          <a:prstGeom prst="rect">
            <a:avLst/>
          </a:prstGeom>
        </p:spPr>
      </p:pic>
      <p:pic>
        <p:nvPicPr>
          <p:cNvPr id="52" name="Image 51"/>
          <p:cNvPicPr>
            <a:picLocks noChangeAspect="1"/>
          </p:cNvPicPr>
          <p:nvPr/>
        </p:nvPicPr>
        <p:blipFill>
          <a:blip r:embed="rId3"/>
          <a:stretch>
            <a:fillRect/>
          </a:stretch>
        </p:blipFill>
        <p:spPr>
          <a:xfrm>
            <a:off x="298138" y="5229320"/>
            <a:ext cx="1070091" cy="1080000"/>
          </a:xfrm>
          <a:prstGeom prst="rect">
            <a:avLst/>
          </a:prstGeom>
        </p:spPr>
      </p:pic>
      <p:sp>
        <p:nvSpPr>
          <p:cNvPr id="35" name="ZoneTexte 34"/>
          <p:cNvSpPr txBox="1"/>
          <p:nvPr/>
        </p:nvSpPr>
        <p:spPr>
          <a:xfrm>
            <a:off x="2267744" y="-15190"/>
            <a:ext cx="4853980" cy="707886"/>
          </a:xfrm>
          <a:prstGeom prst="rect">
            <a:avLst/>
          </a:prstGeom>
          <a:noFill/>
        </p:spPr>
        <p:txBody>
          <a:bodyPr wrap="square" rtlCol="0">
            <a:spAutoFit/>
          </a:bodyPr>
          <a:lstStyle/>
          <a:p>
            <a:pPr defTabSz="363538">
              <a:tabLst>
                <a:tab pos="903288" algn="l"/>
                <a:tab pos="1077913" algn="l"/>
              </a:tabLst>
            </a:pPr>
            <a:r>
              <a:rPr lang="fr-FR" sz="2000" b="1" dirty="0" smtClean="0">
                <a:solidFill>
                  <a:schemeClr val="bg1"/>
                </a:solidFill>
              </a:rPr>
              <a:t>2. </a:t>
            </a:r>
            <a:r>
              <a:rPr lang="fr-FR" sz="2000" b="1" dirty="0" smtClean="0">
                <a:solidFill>
                  <a:schemeClr val="bg1"/>
                </a:solidFill>
              </a:rPr>
              <a:t>OBJECTIFS D’UN SI MULTISECTORIEL POUR LA NUTRITION</a:t>
            </a:r>
            <a:endParaRPr lang="fr-FR" sz="2000" b="1" dirty="0">
              <a:solidFill>
                <a:schemeClr val="bg1"/>
              </a:solidFill>
            </a:endParaRPr>
          </a:p>
        </p:txBody>
      </p:sp>
      <p:grpSp>
        <p:nvGrpSpPr>
          <p:cNvPr id="36" name="Groupe 35"/>
          <p:cNvGrpSpPr/>
          <p:nvPr/>
        </p:nvGrpSpPr>
        <p:grpSpPr>
          <a:xfrm>
            <a:off x="6983413" y="0"/>
            <a:ext cx="2160587" cy="720725"/>
            <a:chOff x="6983413" y="0"/>
            <a:chExt cx="2190482" cy="720725"/>
          </a:xfrm>
        </p:grpSpPr>
        <p:grpSp>
          <p:nvGrpSpPr>
            <p:cNvPr id="37" name="Group 4"/>
            <p:cNvGrpSpPr>
              <a:grpSpLocks noChangeAspect="1"/>
            </p:cNvGrpSpPr>
            <p:nvPr/>
          </p:nvGrpSpPr>
          <p:grpSpPr bwMode="auto">
            <a:xfrm>
              <a:off x="6983413" y="0"/>
              <a:ext cx="2160587" cy="720725"/>
              <a:chOff x="4399" y="0"/>
              <a:chExt cx="1361" cy="454"/>
            </a:xfrm>
          </p:grpSpPr>
          <p:sp>
            <p:nvSpPr>
              <p:cNvPr id="39"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4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 name="Imag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128094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randombar(horizontal)">
                                      <p:cBhvr>
                                        <p:cTn id="11" dur="500"/>
                                        <p:tgtEl>
                                          <p:spTgt spid="3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heckerboard(across)">
                                      <p:cBhvr>
                                        <p:cTn id="15" dur="500"/>
                                        <p:tgtEl>
                                          <p:spTgt spid="27"/>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500"/>
                                        <p:tgtEl>
                                          <p:spTgt spid="2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heckerboard(across)">
                                      <p:cBhvr>
                                        <p:cTn id="27" dur="500"/>
                                        <p:tgtEl>
                                          <p:spTgt spid="2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randombar(horizont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checkerboard(across)">
                                      <p:cBhvr>
                                        <p:cTn id="40" dur="500"/>
                                        <p:tgtEl>
                                          <p:spTgt spid="32"/>
                                        </p:tgtEl>
                                      </p:cBhvr>
                                    </p:animEffect>
                                  </p:childTnLst>
                                </p:cTn>
                              </p:par>
                            </p:childTnLst>
                          </p:cTn>
                        </p:par>
                        <p:par>
                          <p:cTn id="41" fill="hold">
                            <p:stCondLst>
                              <p:cond delay="500"/>
                            </p:stCondLst>
                            <p:childTnLst>
                              <p:par>
                                <p:cTn id="42" presetID="9"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dissolve">
                                      <p:cBhvr>
                                        <p:cTn id="44" dur="500"/>
                                        <p:tgtEl>
                                          <p:spTgt spid="41"/>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par>
                          <p:cTn id="49" fill="hold">
                            <p:stCondLst>
                              <p:cond delay="1500"/>
                            </p:stCondLst>
                            <p:childTnLst>
                              <p:par>
                                <p:cTn id="50" presetID="5" presetClass="entr" presetSubtype="1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heckerboard(across)">
                                      <p:cBhvr>
                                        <p:cTn id="52" dur="500"/>
                                        <p:tgtEl>
                                          <p:spTgt spid="16"/>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randombar(horizontal)">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checkerboard(across)">
                                      <p:cBhvr>
                                        <p:cTn id="65" dur="500"/>
                                        <p:tgtEl>
                                          <p:spTgt spid="48"/>
                                        </p:tgtEl>
                                      </p:cBhvr>
                                    </p:animEffect>
                                  </p:childTnLst>
                                </p:cTn>
                              </p:par>
                            </p:childTnLst>
                          </p:cTn>
                        </p:par>
                        <p:par>
                          <p:cTn id="66" fill="hold">
                            <p:stCondLst>
                              <p:cond delay="500"/>
                            </p:stCondLst>
                            <p:childTnLst>
                              <p:par>
                                <p:cTn id="67" presetID="9" presetClass="entr" presetSubtype="0" fill="hold"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dissolve">
                                      <p:cBhvr>
                                        <p:cTn id="69" dur="500"/>
                                        <p:tgtEl>
                                          <p:spTgt spid="52"/>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left)">
                                      <p:cBhvr>
                                        <p:cTn id="73" dur="500"/>
                                        <p:tgtEl>
                                          <p:spTgt spid="49"/>
                                        </p:tgtEl>
                                      </p:cBhvr>
                                    </p:animEffect>
                                  </p:childTnLst>
                                </p:cTn>
                              </p:par>
                            </p:childTnLst>
                          </p:cTn>
                        </p:par>
                        <p:par>
                          <p:cTn id="74" fill="hold">
                            <p:stCondLst>
                              <p:cond delay="1500"/>
                            </p:stCondLst>
                            <p:childTnLst>
                              <p:par>
                                <p:cTn id="75" presetID="5" presetClass="entr" presetSubtype="1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checkerboard(across)">
                                      <p:cBhvr>
                                        <p:cTn id="77" dur="500"/>
                                        <p:tgtEl>
                                          <p:spTgt spid="46"/>
                                        </p:tgtEl>
                                      </p:cBhvr>
                                    </p:animEffect>
                                  </p:childTnLst>
                                </p:cTn>
                              </p:par>
                            </p:childTnLst>
                          </p:cTn>
                        </p:par>
                        <p:par>
                          <p:cTn id="78" fill="hold">
                            <p:stCondLst>
                              <p:cond delay="2000"/>
                            </p:stCondLst>
                            <p:childTnLst>
                              <p:par>
                                <p:cTn id="79" presetID="22" presetClass="entr" presetSubtype="8" fill="hold"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500"/>
                                        <p:tgtEl>
                                          <p:spTgt spid="50"/>
                                        </p:tgtEl>
                                      </p:cBhvr>
                                    </p:animEffect>
                                  </p:childTnLst>
                                </p:cTn>
                              </p:par>
                            </p:childTnLst>
                          </p:cTn>
                        </p:par>
                        <p:par>
                          <p:cTn id="82" fill="hold">
                            <p:stCondLst>
                              <p:cond delay="2500"/>
                            </p:stCondLst>
                            <p:childTnLst>
                              <p:par>
                                <p:cTn id="83" presetID="14" presetClass="entr" presetSubtype="10"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randombar(horizontal)">
                                      <p:cBhvr>
                                        <p:cTn id="8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7" grpId="0"/>
      <p:bldP spid="28" grpId="0"/>
      <p:bldP spid="31" grpId="0"/>
      <p:bldP spid="32" grpId="0"/>
      <p:bldP spid="46" grpId="0"/>
      <p:bldP spid="47" grpId="0"/>
      <p:bldP spid="48"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a:extLst>
              <a:ext uri="{FF2B5EF4-FFF2-40B4-BE49-F238E27FC236}">
                <a16:creationId xmlns:a16="http://schemas.microsoft.com/office/drawing/2014/main" xmlns="" id="{C0CDA49D-A2BA-486F-B0A5-2FA70DDCEA49}"/>
              </a:ext>
            </a:extLst>
          </p:cNvPr>
          <p:cNvSpPr>
            <a:spLocks noGrp="1"/>
          </p:cNvSpPr>
          <p:nvPr>
            <p:ph type="sldNum" sz="quarter" idx="12"/>
          </p:nvPr>
        </p:nvSpPr>
        <p:spPr/>
        <p:txBody>
          <a:bodyPr/>
          <a:lstStyle/>
          <a:p>
            <a:fld id="{02C702AE-1502-43AE-8DBA-2BCAD3408EF2}" type="slidenum">
              <a:rPr lang="fr-FR" smtClean="0">
                <a:latin typeface="+mj-lt"/>
              </a:rPr>
              <a:pPr/>
              <a:t>11</a:t>
            </a:fld>
            <a:endParaRPr lang="fr-FR">
              <a:latin typeface="+mj-lt"/>
            </a:endParaRPr>
          </a:p>
        </p:txBody>
      </p:sp>
      <p:sp>
        <p:nvSpPr>
          <p:cNvPr id="9" name="Espace réservé du numéro de diapositive 3">
            <a:extLst>
              <a:ext uri="{FF2B5EF4-FFF2-40B4-BE49-F238E27FC236}">
                <a16:creationId xmlns:a16="http://schemas.microsoft.com/office/drawing/2014/main" xmlns="" id="{5247C852-9C57-4DCC-BAE3-4A670EEE0884}"/>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11</a:t>
            </a:fld>
            <a:endParaRPr lang="fr-FR">
              <a:latin typeface="+mj-lt"/>
            </a:endParaRPr>
          </a:p>
        </p:txBody>
      </p:sp>
      <p:sp>
        <p:nvSpPr>
          <p:cNvPr id="16" name="ZoneTexte 15">
            <a:extLst>
              <a:ext uri="{FF2B5EF4-FFF2-40B4-BE49-F238E27FC236}">
                <a16:creationId xmlns:a16="http://schemas.microsoft.com/office/drawing/2014/main" xmlns="" id="{83C5EA7A-8E88-46BF-8439-E30FD7DAB715}"/>
              </a:ext>
            </a:extLst>
          </p:cNvPr>
          <p:cNvSpPr txBox="1"/>
          <p:nvPr/>
        </p:nvSpPr>
        <p:spPr>
          <a:xfrm>
            <a:off x="3275856" y="2915652"/>
            <a:ext cx="5544616" cy="369332"/>
          </a:xfrm>
          <a:prstGeom prst="rect">
            <a:avLst/>
          </a:prstGeom>
        </p:spPr>
        <p:txBody>
          <a:bodyPr wrap="square">
            <a:spAutoFit/>
          </a:bodyPr>
          <a:lstStyle>
            <a:defPPr>
              <a:defRPr lang="fr-FR"/>
            </a:defPPr>
            <a:lvl1pPr algn="r">
              <a:defRPr b="1"/>
            </a:lvl1pPr>
          </a:lstStyle>
          <a:p>
            <a:pPr algn="l"/>
            <a:r>
              <a:rPr lang="fr-FR" dirty="0"/>
              <a:t>Centralise documents, études, textes</a:t>
            </a:r>
          </a:p>
        </p:txBody>
      </p:sp>
      <p:sp>
        <p:nvSpPr>
          <p:cNvPr id="26" name="Rectangle 25">
            <a:extLst>
              <a:ext uri="{FF2B5EF4-FFF2-40B4-BE49-F238E27FC236}">
                <a16:creationId xmlns:a16="http://schemas.microsoft.com/office/drawing/2014/main" xmlns="" id="{0A71A706-6568-485F-82E6-F71EAFF505C0}"/>
              </a:ext>
            </a:extLst>
          </p:cNvPr>
          <p:cNvSpPr/>
          <p:nvPr/>
        </p:nvSpPr>
        <p:spPr>
          <a:xfrm>
            <a:off x="4932040" y="1798101"/>
            <a:ext cx="4077816" cy="400110"/>
          </a:xfrm>
          <a:prstGeom prst="rect">
            <a:avLst/>
          </a:prstGeom>
          <a:noFill/>
        </p:spPr>
        <p:txBody>
          <a:bodyPr wrap="square">
            <a:spAutoFit/>
          </a:bodyPr>
          <a:lstStyle/>
          <a:p>
            <a:r>
              <a:rPr lang="fr-FR" sz="2000" b="1" dirty="0">
                <a:solidFill>
                  <a:srgbClr val="C00000"/>
                </a:solidFill>
              </a:rPr>
              <a:t>Donner des Actualités</a:t>
            </a:r>
          </a:p>
        </p:txBody>
      </p:sp>
      <p:sp>
        <p:nvSpPr>
          <p:cNvPr id="27" name="Rectangle 26">
            <a:extLst>
              <a:ext uri="{FF2B5EF4-FFF2-40B4-BE49-F238E27FC236}">
                <a16:creationId xmlns:a16="http://schemas.microsoft.com/office/drawing/2014/main" xmlns="" id="{CD00034E-E970-477E-ADBC-A03638AE6860}"/>
              </a:ext>
            </a:extLst>
          </p:cNvPr>
          <p:cNvSpPr/>
          <p:nvPr/>
        </p:nvSpPr>
        <p:spPr>
          <a:xfrm>
            <a:off x="284610" y="1187460"/>
            <a:ext cx="1479078" cy="369332"/>
          </a:xfrm>
          <a:prstGeom prst="rect">
            <a:avLst/>
          </a:prstGeom>
        </p:spPr>
        <p:txBody>
          <a:bodyPr wrap="square">
            <a:spAutoFit/>
          </a:bodyPr>
          <a:lstStyle/>
          <a:p>
            <a:r>
              <a:rPr lang="fr-FR" b="1" dirty="0">
                <a:solidFill>
                  <a:schemeClr val="accent6">
                    <a:lumMod val="75000"/>
                  </a:schemeClr>
                </a:solidFill>
              </a:rPr>
              <a:t>ACCUEIL</a:t>
            </a:r>
          </a:p>
        </p:txBody>
      </p:sp>
      <p:sp>
        <p:nvSpPr>
          <p:cNvPr id="28" name="Rectangle 27">
            <a:extLst>
              <a:ext uri="{FF2B5EF4-FFF2-40B4-BE49-F238E27FC236}">
                <a16:creationId xmlns:a16="http://schemas.microsoft.com/office/drawing/2014/main" xmlns="" id="{DEC1C417-EA2A-4973-A865-989516F71EB6}"/>
              </a:ext>
            </a:extLst>
          </p:cNvPr>
          <p:cNvSpPr/>
          <p:nvPr/>
        </p:nvSpPr>
        <p:spPr>
          <a:xfrm>
            <a:off x="2765985" y="1047954"/>
            <a:ext cx="4954485" cy="646331"/>
          </a:xfrm>
          <a:prstGeom prst="rect">
            <a:avLst/>
          </a:prstGeom>
        </p:spPr>
        <p:txBody>
          <a:bodyPr wrap="square">
            <a:spAutoFit/>
          </a:bodyPr>
          <a:lstStyle/>
          <a:p>
            <a:r>
              <a:rPr lang="fr-FR" b="1" dirty="0"/>
              <a:t>Centralise communiqués de Presse et nouvelles</a:t>
            </a:r>
          </a:p>
        </p:txBody>
      </p:sp>
      <p:cxnSp>
        <p:nvCxnSpPr>
          <p:cNvPr id="29" name="Connecteur droit avec flèche 28">
            <a:extLst>
              <a:ext uri="{FF2B5EF4-FFF2-40B4-BE49-F238E27FC236}">
                <a16:creationId xmlns:a16="http://schemas.microsoft.com/office/drawing/2014/main" xmlns="" id="{8AE6A0FF-F4CE-4408-8585-7A0650D2B152}"/>
              </a:ext>
            </a:extLst>
          </p:cNvPr>
          <p:cNvCxnSpPr>
            <a:cxnSpLocks/>
            <a:stCxn id="25" idx="3"/>
            <a:endCxn id="28" idx="1"/>
          </p:cNvCxnSpPr>
          <p:nvPr/>
        </p:nvCxnSpPr>
        <p:spPr>
          <a:xfrm flipV="1">
            <a:off x="1368229" y="1371120"/>
            <a:ext cx="1397756" cy="797680"/>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xmlns="" id="{F9CBA2C2-105C-48C7-BEE1-76812E1B876C}"/>
              </a:ext>
            </a:extLst>
          </p:cNvPr>
          <p:cNvCxnSpPr>
            <a:cxnSpLocks/>
            <a:stCxn id="25" idx="3"/>
            <a:endCxn id="26" idx="1"/>
          </p:cNvCxnSpPr>
          <p:nvPr/>
        </p:nvCxnSpPr>
        <p:spPr>
          <a:xfrm flipV="1">
            <a:off x="1368229" y="1998156"/>
            <a:ext cx="3563811" cy="170644"/>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xmlns="" id="{70BABBED-1BAA-4162-BD05-20210C98E36A}"/>
              </a:ext>
            </a:extLst>
          </p:cNvPr>
          <p:cNvSpPr/>
          <p:nvPr/>
        </p:nvSpPr>
        <p:spPr>
          <a:xfrm>
            <a:off x="4932040" y="3615177"/>
            <a:ext cx="4164577" cy="707886"/>
          </a:xfrm>
          <a:prstGeom prst="rect">
            <a:avLst/>
          </a:prstGeom>
          <a:noFill/>
        </p:spPr>
        <p:txBody>
          <a:bodyPr wrap="square">
            <a:spAutoFit/>
          </a:bodyPr>
          <a:lstStyle/>
          <a:p>
            <a:r>
              <a:rPr lang="fr-FR" sz="2000" b="1" dirty="0">
                <a:solidFill>
                  <a:srgbClr val="C00000"/>
                </a:solidFill>
              </a:rPr>
              <a:t>Archiver les documents, les études et analyses</a:t>
            </a:r>
          </a:p>
        </p:txBody>
      </p:sp>
      <p:sp>
        <p:nvSpPr>
          <p:cNvPr id="32" name="Rectangle 31">
            <a:extLst>
              <a:ext uri="{FF2B5EF4-FFF2-40B4-BE49-F238E27FC236}">
                <a16:creationId xmlns:a16="http://schemas.microsoft.com/office/drawing/2014/main" xmlns="" id="{A5D3DEEB-2D45-4DB4-B0B7-6301624AC994}"/>
              </a:ext>
            </a:extLst>
          </p:cNvPr>
          <p:cNvSpPr/>
          <p:nvPr/>
        </p:nvSpPr>
        <p:spPr>
          <a:xfrm>
            <a:off x="239176" y="2924944"/>
            <a:ext cx="2244592" cy="646331"/>
          </a:xfrm>
          <a:prstGeom prst="rect">
            <a:avLst/>
          </a:prstGeom>
        </p:spPr>
        <p:txBody>
          <a:bodyPr wrap="square">
            <a:spAutoFit/>
          </a:bodyPr>
          <a:lstStyle/>
          <a:p>
            <a:r>
              <a:rPr lang="fr-FR" b="1" dirty="0">
                <a:solidFill>
                  <a:schemeClr val="accent6">
                    <a:lumMod val="75000"/>
                  </a:schemeClr>
                </a:solidFill>
              </a:rPr>
              <a:t>RESSOURCES DOCUMENTAIRES</a:t>
            </a:r>
          </a:p>
        </p:txBody>
      </p:sp>
      <p:cxnSp>
        <p:nvCxnSpPr>
          <p:cNvPr id="33" name="Connecteur droit avec flèche 32">
            <a:extLst>
              <a:ext uri="{FF2B5EF4-FFF2-40B4-BE49-F238E27FC236}">
                <a16:creationId xmlns:a16="http://schemas.microsoft.com/office/drawing/2014/main" xmlns="" id="{0CB0A2F2-A331-428A-8FF0-55A4116E09DB}"/>
              </a:ext>
            </a:extLst>
          </p:cNvPr>
          <p:cNvCxnSpPr>
            <a:cxnSpLocks/>
            <a:stCxn id="41" idx="3"/>
            <a:endCxn id="16" idx="1"/>
          </p:cNvCxnSpPr>
          <p:nvPr/>
        </p:nvCxnSpPr>
        <p:spPr>
          <a:xfrm flipV="1">
            <a:off x="1368229" y="3100318"/>
            <a:ext cx="1907627" cy="1012818"/>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xmlns="" id="{D9DED8FD-A786-4EB3-8A80-DC4794279B0B}"/>
              </a:ext>
            </a:extLst>
          </p:cNvPr>
          <p:cNvCxnSpPr>
            <a:cxnSpLocks/>
            <a:stCxn id="41" idx="3"/>
            <a:endCxn id="31" idx="1"/>
          </p:cNvCxnSpPr>
          <p:nvPr/>
        </p:nvCxnSpPr>
        <p:spPr>
          <a:xfrm flipV="1">
            <a:off x="1368229" y="3969120"/>
            <a:ext cx="3563811" cy="144016"/>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xmlns="" id="{FD6DEF54-828D-4413-BD28-8D6D92FCB723}"/>
              </a:ext>
            </a:extLst>
          </p:cNvPr>
          <p:cNvSpPr txBox="1"/>
          <p:nvPr/>
        </p:nvSpPr>
        <p:spPr>
          <a:xfrm>
            <a:off x="3887416" y="4735216"/>
            <a:ext cx="5256584" cy="369332"/>
          </a:xfrm>
          <a:prstGeom prst="rect">
            <a:avLst/>
          </a:prstGeom>
        </p:spPr>
        <p:txBody>
          <a:bodyPr wrap="square">
            <a:spAutoFit/>
          </a:bodyPr>
          <a:lstStyle>
            <a:defPPr>
              <a:defRPr lang="fr-FR"/>
            </a:defPPr>
            <a:lvl1pPr algn="r">
              <a:defRPr b="1"/>
            </a:lvl1pPr>
          </a:lstStyle>
          <a:p>
            <a:pPr algn="l"/>
            <a:r>
              <a:rPr lang="fr-FR" dirty="0"/>
              <a:t>Centralise les outils de formation</a:t>
            </a:r>
          </a:p>
        </p:txBody>
      </p:sp>
      <p:sp>
        <p:nvSpPr>
          <p:cNvPr id="47" name="Rectangle 46">
            <a:extLst>
              <a:ext uri="{FF2B5EF4-FFF2-40B4-BE49-F238E27FC236}">
                <a16:creationId xmlns:a16="http://schemas.microsoft.com/office/drawing/2014/main" xmlns="" id="{7C9D50F1-6580-4A84-9B89-A31CDD8F0C8E}"/>
              </a:ext>
            </a:extLst>
          </p:cNvPr>
          <p:cNvSpPr/>
          <p:nvPr/>
        </p:nvSpPr>
        <p:spPr>
          <a:xfrm>
            <a:off x="4733481" y="5405846"/>
            <a:ext cx="4086991" cy="707886"/>
          </a:xfrm>
          <a:prstGeom prst="rect">
            <a:avLst/>
          </a:prstGeom>
          <a:noFill/>
        </p:spPr>
        <p:txBody>
          <a:bodyPr wrap="square">
            <a:spAutoFit/>
          </a:bodyPr>
          <a:lstStyle/>
          <a:p>
            <a:r>
              <a:rPr lang="fr-FR" sz="2000" b="1" dirty="0">
                <a:solidFill>
                  <a:srgbClr val="C00000"/>
                </a:solidFill>
              </a:rPr>
              <a:t>Renforcer les capacités, les compétences et les synergies</a:t>
            </a:r>
          </a:p>
        </p:txBody>
      </p:sp>
      <p:sp>
        <p:nvSpPr>
          <p:cNvPr id="48" name="Rectangle 47">
            <a:extLst>
              <a:ext uri="{FF2B5EF4-FFF2-40B4-BE49-F238E27FC236}">
                <a16:creationId xmlns:a16="http://schemas.microsoft.com/office/drawing/2014/main" xmlns="" id="{2E8A551A-68C7-48BB-AD5F-16FDE5A0B7A9}"/>
              </a:ext>
            </a:extLst>
          </p:cNvPr>
          <p:cNvSpPr/>
          <p:nvPr/>
        </p:nvSpPr>
        <p:spPr>
          <a:xfrm>
            <a:off x="242185" y="4787860"/>
            <a:ext cx="2874718" cy="369332"/>
          </a:xfrm>
          <a:prstGeom prst="rect">
            <a:avLst/>
          </a:prstGeom>
        </p:spPr>
        <p:txBody>
          <a:bodyPr wrap="square">
            <a:spAutoFit/>
          </a:bodyPr>
          <a:lstStyle/>
          <a:p>
            <a:r>
              <a:rPr lang="fr-FR" b="1" dirty="0">
                <a:solidFill>
                  <a:schemeClr val="accent6">
                    <a:lumMod val="75000"/>
                  </a:schemeClr>
                </a:solidFill>
              </a:rPr>
              <a:t>ESPACE DE TRAVAIL</a:t>
            </a:r>
          </a:p>
        </p:txBody>
      </p:sp>
      <p:cxnSp>
        <p:nvCxnSpPr>
          <p:cNvPr id="49" name="Connecteur droit avec flèche 48">
            <a:extLst>
              <a:ext uri="{FF2B5EF4-FFF2-40B4-BE49-F238E27FC236}">
                <a16:creationId xmlns:a16="http://schemas.microsoft.com/office/drawing/2014/main" xmlns="" id="{725C9345-346D-4108-935F-448DFF4BBE54}"/>
              </a:ext>
            </a:extLst>
          </p:cNvPr>
          <p:cNvCxnSpPr>
            <a:cxnSpLocks/>
            <a:stCxn id="52" idx="3"/>
            <a:endCxn id="46" idx="1"/>
          </p:cNvCxnSpPr>
          <p:nvPr/>
        </p:nvCxnSpPr>
        <p:spPr>
          <a:xfrm flipV="1">
            <a:off x="1368229" y="4919882"/>
            <a:ext cx="2519187" cy="849438"/>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xmlns="" id="{F9DE8400-0950-4B1B-B000-6A5DC77D69F7}"/>
              </a:ext>
            </a:extLst>
          </p:cNvPr>
          <p:cNvCxnSpPr>
            <a:cxnSpLocks/>
            <a:stCxn id="52" idx="3"/>
            <a:endCxn id="47" idx="1"/>
          </p:cNvCxnSpPr>
          <p:nvPr/>
        </p:nvCxnSpPr>
        <p:spPr>
          <a:xfrm flipV="1">
            <a:off x="1368229" y="5759789"/>
            <a:ext cx="3365252" cy="9531"/>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5" name="Image 24"/>
          <p:cNvPicPr>
            <a:picLocks noChangeAspect="1"/>
          </p:cNvPicPr>
          <p:nvPr/>
        </p:nvPicPr>
        <p:blipFill>
          <a:blip r:embed="rId3"/>
          <a:stretch>
            <a:fillRect/>
          </a:stretch>
        </p:blipFill>
        <p:spPr>
          <a:xfrm>
            <a:off x="298138" y="1628800"/>
            <a:ext cx="1070091" cy="1080000"/>
          </a:xfrm>
          <a:prstGeom prst="rect">
            <a:avLst/>
          </a:prstGeom>
        </p:spPr>
      </p:pic>
      <p:pic>
        <p:nvPicPr>
          <p:cNvPr id="41" name="Image 40"/>
          <p:cNvPicPr>
            <a:picLocks noChangeAspect="1"/>
          </p:cNvPicPr>
          <p:nvPr/>
        </p:nvPicPr>
        <p:blipFill>
          <a:blip r:embed="rId3"/>
          <a:stretch>
            <a:fillRect/>
          </a:stretch>
        </p:blipFill>
        <p:spPr>
          <a:xfrm>
            <a:off x="298138" y="3573136"/>
            <a:ext cx="1070091" cy="1080000"/>
          </a:xfrm>
          <a:prstGeom prst="rect">
            <a:avLst/>
          </a:prstGeom>
        </p:spPr>
      </p:pic>
      <p:pic>
        <p:nvPicPr>
          <p:cNvPr id="52" name="Image 51"/>
          <p:cNvPicPr>
            <a:picLocks noChangeAspect="1"/>
          </p:cNvPicPr>
          <p:nvPr/>
        </p:nvPicPr>
        <p:blipFill>
          <a:blip r:embed="rId3"/>
          <a:stretch>
            <a:fillRect/>
          </a:stretch>
        </p:blipFill>
        <p:spPr>
          <a:xfrm>
            <a:off x="298138" y="5229320"/>
            <a:ext cx="1070091" cy="1080000"/>
          </a:xfrm>
          <a:prstGeom prst="rect">
            <a:avLst/>
          </a:prstGeom>
        </p:spPr>
      </p:pic>
      <p:sp>
        <p:nvSpPr>
          <p:cNvPr id="35" name="ZoneTexte 34"/>
          <p:cNvSpPr txBox="1"/>
          <p:nvPr/>
        </p:nvSpPr>
        <p:spPr>
          <a:xfrm>
            <a:off x="2267744" y="-15190"/>
            <a:ext cx="4853980" cy="707886"/>
          </a:xfrm>
          <a:prstGeom prst="rect">
            <a:avLst/>
          </a:prstGeom>
          <a:noFill/>
        </p:spPr>
        <p:txBody>
          <a:bodyPr wrap="square" rtlCol="0">
            <a:spAutoFit/>
          </a:bodyPr>
          <a:lstStyle/>
          <a:p>
            <a:pPr defTabSz="363538">
              <a:tabLst>
                <a:tab pos="903288" algn="l"/>
                <a:tab pos="1077913" algn="l"/>
              </a:tabLst>
            </a:pPr>
            <a:r>
              <a:rPr lang="fr-FR" sz="2000" b="1" dirty="0" smtClean="0">
                <a:solidFill>
                  <a:schemeClr val="bg1"/>
                </a:solidFill>
              </a:rPr>
              <a:t>3. OBJECTIFS D’UN SI MULTISECTORIEL POUR LA NUTRITION</a:t>
            </a:r>
            <a:endParaRPr lang="fr-FR" sz="2000" b="1" dirty="0">
              <a:solidFill>
                <a:schemeClr val="bg1"/>
              </a:solidFill>
            </a:endParaRPr>
          </a:p>
        </p:txBody>
      </p:sp>
      <p:grpSp>
        <p:nvGrpSpPr>
          <p:cNvPr id="36" name="Groupe 35"/>
          <p:cNvGrpSpPr/>
          <p:nvPr/>
        </p:nvGrpSpPr>
        <p:grpSpPr>
          <a:xfrm>
            <a:off x="6983413" y="0"/>
            <a:ext cx="2160587" cy="720725"/>
            <a:chOff x="6983413" y="0"/>
            <a:chExt cx="2190482" cy="720725"/>
          </a:xfrm>
        </p:grpSpPr>
        <p:grpSp>
          <p:nvGrpSpPr>
            <p:cNvPr id="37" name="Group 4"/>
            <p:cNvGrpSpPr>
              <a:grpSpLocks noChangeAspect="1"/>
            </p:cNvGrpSpPr>
            <p:nvPr/>
          </p:nvGrpSpPr>
          <p:grpSpPr bwMode="auto">
            <a:xfrm>
              <a:off x="6983413" y="0"/>
              <a:ext cx="2160587" cy="720725"/>
              <a:chOff x="4399" y="0"/>
              <a:chExt cx="1361" cy="454"/>
            </a:xfrm>
          </p:grpSpPr>
          <p:sp>
            <p:nvSpPr>
              <p:cNvPr id="39"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4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 name="Imag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152287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randombar(horizontal)">
                                      <p:cBhvr>
                                        <p:cTn id="11" dur="500"/>
                                        <p:tgtEl>
                                          <p:spTgt spid="3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heckerboard(across)">
                                      <p:cBhvr>
                                        <p:cTn id="15" dur="500"/>
                                        <p:tgtEl>
                                          <p:spTgt spid="27"/>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500"/>
                                        <p:tgtEl>
                                          <p:spTgt spid="2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heckerboard(across)">
                                      <p:cBhvr>
                                        <p:cTn id="27" dur="500"/>
                                        <p:tgtEl>
                                          <p:spTgt spid="2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randombar(horizont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checkerboard(across)">
                                      <p:cBhvr>
                                        <p:cTn id="40" dur="500"/>
                                        <p:tgtEl>
                                          <p:spTgt spid="32"/>
                                        </p:tgtEl>
                                      </p:cBhvr>
                                    </p:animEffect>
                                  </p:childTnLst>
                                </p:cTn>
                              </p:par>
                            </p:childTnLst>
                          </p:cTn>
                        </p:par>
                        <p:par>
                          <p:cTn id="41" fill="hold">
                            <p:stCondLst>
                              <p:cond delay="500"/>
                            </p:stCondLst>
                            <p:childTnLst>
                              <p:par>
                                <p:cTn id="42" presetID="9"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dissolve">
                                      <p:cBhvr>
                                        <p:cTn id="44" dur="500"/>
                                        <p:tgtEl>
                                          <p:spTgt spid="41"/>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par>
                          <p:cTn id="49" fill="hold">
                            <p:stCondLst>
                              <p:cond delay="1500"/>
                            </p:stCondLst>
                            <p:childTnLst>
                              <p:par>
                                <p:cTn id="50" presetID="5" presetClass="entr" presetSubtype="1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heckerboard(across)">
                                      <p:cBhvr>
                                        <p:cTn id="52" dur="500"/>
                                        <p:tgtEl>
                                          <p:spTgt spid="16"/>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randombar(horizontal)">
                                      <p:cBhvr>
                                        <p:cTn id="60" dur="500"/>
                                        <p:tgtEl>
                                          <p:spTgt spid="31"/>
                                        </p:tgtEl>
                                      </p:cBhvr>
                                    </p:animEffect>
                                  </p:childTnLst>
                                </p:cTn>
                              </p:par>
                            </p:childTnLst>
                          </p:cTn>
                        </p:par>
                        <p:par>
                          <p:cTn id="61" fill="hold">
                            <p:stCondLst>
                              <p:cond delay="3000"/>
                            </p:stCondLst>
                            <p:childTnLst>
                              <p:par>
                                <p:cTn id="62" presetID="5" presetClass="entr" presetSubtype="1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checkerboard(across)">
                                      <p:cBhvr>
                                        <p:cTn id="64" dur="500"/>
                                        <p:tgtEl>
                                          <p:spTgt spid="48"/>
                                        </p:tgtEl>
                                      </p:cBhvr>
                                    </p:animEffect>
                                  </p:childTnLst>
                                </p:cTn>
                              </p:par>
                            </p:childTnLst>
                          </p:cTn>
                        </p:par>
                        <p:par>
                          <p:cTn id="65" fill="hold">
                            <p:stCondLst>
                              <p:cond delay="3500"/>
                            </p:stCondLst>
                            <p:childTnLst>
                              <p:par>
                                <p:cTn id="66" presetID="9" presetClass="entr" presetSubtype="0" fill="hold"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dissolve">
                                      <p:cBhvr>
                                        <p:cTn id="68" dur="500"/>
                                        <p:tgtEl>
                                          <p:spTgt spid="52"/>
                                        </p:tgtEl>
                                      </p:cBhvr>
                                    </p:animEffect>
                                  </p:childTnLst>
                                </p:cTn>
                              </p:par>
                            </p:childTnLst>
                          </p:cTn>
                        </p:par>
                        <p:par>
                          <p:cTn id="69" fill="hold">
                            <p:stCondLst>
                              <p:cond delay="4000"/>
                            </p:stCondLst>
                            <p:childTnLst>
                              <p:par>
                                <p:cTn id="70" presetID="22" presetClass="entr" presetSubtype="8"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childTnLst>
                          </p:cTn>
                        </p:par>
                        <p:par>
                          <p:cTn id="73" fill="hold">
                            <p:stCondLst>
                              <p:cond delay="4500"/>
                            </p:stCondLst>
                            <p:childTnLst>
                              <p:par>
                                <p:cTn id="74" presetID="5" presetClass="entr" presetSubtype="1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checkerboard(across)">
                                      <p:cBhvr>
                                        <p:cTn id="76" dur="500"/>
                                        <p:tgtEl>
                                          <p:spTgt spid="46"/>
                                        </p:tgtEl>
                                      </p:cBhvr>
                                    </p:animEffect>
                                  </p:childTnLst>
                                </p:cTn>
                              </p:par>
                            </p:childTnLst>
                          </p:cTn>
                        </p:par>
                        <p:par>
                          <p:cTn id="77" fill="hold">
                            <p:stCondLst>
                              <p:cond delay="5000"/>
                            </p:stCondLst>
                            <p:childTnLst>
                              <p:par>
                                <p:cTn id="78" presetID="22" presetClass="entr" presetSubtype="8" fill="hold"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childTnLst>
                          </p:cTn>
                        </p:par>
                        <p:par>
                          <p:cTn id="81" fill="hold">
                            <p:stCondLst>
                              <p:cond delay="5500"/>
                            </p:stCondLst>
                            <p:childTnLst>
                              <p:par>
                                <p:cTn id="82" presetID="14" presetClass="entr" presetSubtype="1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randombar(horizontal)">
                                      <p:cBhvr>
                                        <p:cTn id="8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7" grpId="0"/>
      <p:bldP spid="28" grpId="0"/>
      <p:bldP spid="31" grpId="0"/>
      <p:bldP spid="32" grpId="0"/>
      <p:bldP spid="46" grpId="0"/>
      <p:bldP spid="47" grpId="0"/>
      <p:bldP spid="48"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2040" y="2564904"/>
            <a:ext cx="3772936" cy="3416320"/>
          </a:xfrm>
          <a:prstGeom prst="rect">
            <a:avLst/>
          </a:prstGeom>
        </p:spPr>
        <p:txBody>
          <a:bodyPr wrap="square">
            <a:spAutoFit/>
          </a:bodyPr>
          <a:lstStyle/>
          <a:p>
            <a:pPr algn="ctr">
              <a:spcBef>
                <a:spcPct val="0"/>
              </a:spcBef>
              <a:buFontTx/>
              <a:buNone/>
            </a:pPr>
            <a:r>
              <a:rPr lang="en-US" altLang="en-US" sz="3600" b="1" dirty="0" err="1">
                <a:solidFill>
                  <a:schemeClr val="bg1"/>
                </a:solidFill>
                <a:cs typeface="Times New Roman" panose="02020603050405020304" pitchFamily="18" charset="0"/>
              </a:rPr>
              <a:t>Approcher</a:t>
            </a:r>
            <a:r>
              <a:rPr lang="en-US" altLang="en-US" sz="3600" b="1" dirty="0">
                <a:solidFill>
                  <a:schemeClr val="bg1"/>
                </a:solidFill>
                <a:cs typeface="Times New Roman" panose="02020603050405020304" pitchFamily="18" charset="0"/>
              </a:rPr>
              <a:t> au </a:t>
            </a:r>
            <a:r>
              <a:rPr lang="en-US" altLang="en-US" sz="3600" b="1" dirty="0" err="1">
                <a:solidFill>
                  <a:schemeClr val="bg1"/>
                </a:solidFill>
                <a:cs typeface="Times New Roman" panose="02020603050405020304" pitchFamily="18" charset="0"/>
              </a:rPr>
              <a:t>mieux</a:t>
            </a:r>
            <a:r>
              <a:rPr lang="en-US" altLang="en-US" sz="3600" b="1" dirty="0">
                <a:solidFill>
                  <a:schemeClr val="bg1"/>
                </a:solidFill>
                <a:cs typeface="Times New Roman" panose="02020603050405020304" pitchFamily="18" charset="0"/>
              </a:rPr>
              <a:t> la </a:t>
            </a:r>
            <a:r>
              <a:rPr lang="en-US" altLang="en-US" sz="3600" b="1" dirty="0" err="1">
                <a:solidFill>
                  <a:schemeClr val="bg1"/>
                </a:solidFill>
                <a:cs typeface="Times New Roman" panose="02020603050405020304" pitchFamily="18" charset="0"/>
              </a:rPr>
              <a:t>qualité</a:t>
            </a:r>
            <a:r>
              <a:rPr lang="en-US" altLang="en-US" sz="3600" b="1" dirty="0">
                <a:solidFill>
                  <a:schemeClr val="bg1"/>
                </a:solidFill>
                <a:cs typeface="Times New Roman" panose="02020603050405020304" pitchFamily="18" charset="0"/>
              </a:rPr>
              <a:t> </a:t>
            </a:r>
            <a:r>
              <a:rPr lang="en-US" altLang="en-US" sz="3600" b="1" dirty="0" smtClean="0">
                <a:solidFill>
                  <a:schemeClr val="bg1"/>
                </a:solidFill>
                <a:cs typeface="Times New Roman" panose="02020603050405020304" pitchFamily="18" charset="0"/>
              </a:rPr>
              <a:t>des </a:t>
            </a:r>
            <a:r>
              <a:rPr lang="fr-FR" altLang="en-US" sz="3600" b="1" dirty="0" smtClean="0">
                <a:solidFill>
                  <a:schemeClr val="bg1"/>
                </a:solidFill>
                <a:cs typeface="Times New Roman" panose="02020603050405020304" pitchFamily="18" charset="0"/>
              </a:rPr>
              <a:t>données</a:t>
            </a:r>
            <a:r>
              <a:rPr lang="en-US" altLang="en-US" sz="3600" b="1" dirty="0" smtClean="0">
                <a:solidFill>
                  <a:schemeClr val="bg1"/>
                </a:solidFill>
                <a:cs typeface="Times New Roman" panose="02020603050405020304" pitchFamily="18" charset="0"/>
              </a:rPr>
              <a:t> et de </a:t>
            </a:r>
            <a:r>
              <a:rPr lang="en-US" altLang="en-US" sz="3600" b="1" dirty="0" err="1">
                <a:solidFill>
                  <a:schemeClr val="bg1"/>
                </a:solidFill>
                <a:cs typeface="Times New Roman" panose="02020603050405020304" pitchFamily="18" charset="0"/>
              </a:rPr>
              <a:t>l’information</a:t>
            </a:r>
            <a:r>
              <a:rPr lang="en-US" altLang="en-US" sz="3600" b="1" dirty="0">
                <a:solidFill>
                  <a:schemeClr val="bg1"/>
                </a:solidFill>
                <a:cs typeface="Times New Roman" panose="02020603050405020304" pitchFamily="18" charset="0"/>
              </a:rPr>
              <a:t> pour </a:t>
            </a:r>
            <a:r>
              <a:rPr lang="en-US" altLang="en-US" sz="3600" b="1" dirty="0" err="1" smtClean="0">
                <a:solidFill>
                  <a:schemeClr val="bg1"/>
                </a:solidFill>
                <a:cs typeface="Times New Roman" panose="02020603050405020304" pitchFamily="18" charset="0"/>
              </a:rPr>
              <a:t>leur</a:t>
            </a:r>
            <a:r>
              <a:rPr lang="en-US" altLang="en-US" sz="3600" b="1" dirty="0" smtClean="0">
                <a:solidFill>
                  <a:schemeClr val="bg1"/>
                </a:solidFill>
                <a:cs typeface="Times New Roman" panose="02020603050405020304" pitchFamily="18" charset="0"/>
              </a:rPr>
              <a:t> </a:t>
            </a:r>
            <a:r>
              <a:rPr lang="en-US" altLang="en-US" sz="3600" b="1" dirty="0">
                <a:solidFill>
                  <a:schemeClr val="bg1"/>
                </a:solidFill>
                <a:cs typeface="Times New Roman" panose="02020603050405020304" pitchFamily="18" charset="0"/>
              </a:rPr>
              <a:t>bonne </a:t>
            </a:r>
            <a:r>
              <a:rPr lang="en-US" altLang="en-US" sz="3600" b="1" dirty="0" err="1">
                <a:solidFill>
                  <a:schemeClr val="bg1"/>
                </a:solidFill>
                <a:cs typeface="Times New Roman" panose="02020603050405020304" pitchFamily="18" charset="0"/>
              </a:rPr>
              <a:t>utilisation</a:t>
            </a:r>
            <a:r>
              <a:rPr lang="en-US" altLang="en-US" sz="3600" b="1" dirty="0">
                <a:solidFill>
                  <a:schemeClr val="bg1"/>
                </a:solidFill>
                <a:cs typeface="Times New Roman" panose="02020603050405020304" pitchFamily="18" charset="0"/>
              </a:rPr>
              <a:t> </a:t>
            </a:r>
          </a:p>
        </p:txBody>
      </p:sp>
    </p:spTree>
    <p:extLst>
      <p:ext uri="{BB962C8B-B14F-4D97-AF65-F5344CB8AC3E}">
        <p14:creationId xmlns:p14="http://schemas.microsoft.com/office/powerpoint/2010/main" val="84848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FA0B898B-69A8-44AB-BC7C-A62F9A433EF1}"/>
              </a:ext>
            </a:extLst>
          </p:cNvPr>
          <p:cNvSpPr>
            <a:spLocks noGrp="1"/>
          </p:cNvSpPr>
          <p:nvPr>
            <p:ph type="sldNum" sz="quarter" idx="12"/>
          </p:nvPr>
        </p:nvSpPr>
        <p:spPr/>
        <p:txBody>
          <a:bodyPr/>
          <a:lstStyle/>
          <a:p>
            <a:fld id="{02C702AE-1502-43AE-8DBA-2BCAD3408EF2}" type="slidenum">
              <a:rPr lang="fr-FR" smtClean="0"/>
              <a:pPr/>
              <a:t>13</a:t>
            </a:fld>
            <a:endParaRPr lang="fr-FR"/>
          </a:p>
        </p:txBody>
      </p:sp>
      <p:pic>
        <p:nvPicPr>
          <p:cNvPr id="20" name="Image 19">
            <a:extLst>
              <a:ext uri="{FF2B5EF4-FFF2-40B4-BE49-F238E27FC236}">
                <a16:creationId xmlns:a16="http://schemas.microsoft.com/office/drawing/2014/main" xmlns="" id="{0E87E747-7196-4104-AFA9-0974FF51829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7672" y="831577"/>
            <a:ext cx="7808809" cy="5472608"/>
          </a:xfrm>
          <a:prstGeom prst="rect">
            <a:avLst/>
          </a:prstGeom>
        </p:spPr>
      </p:pic>
      <p:sp>
        <p:nvSpPr>
          <p:cNvPr id="26" name="Rectangle 25">
            <a:extLst>
              <a:ext uri="{FF2B5EF4-FFF2-40B4-BE49-F238E27FC236}">
                <a16:creationId xmlns:a16="http://schemas.microsoft.com/office/drawing/2014/main" xmlns="" id="{9FABC7C9-D324-463B-90A5-60F37B0A16C2}"/>
              </a:ext>
            </a:extLst>
          </p:cNvPr>
          <p:cNvSpPr/>
          <p:nvPr/>
        </p:nvSpPr>
        <p:spPr>
          <a:xfrm>
            <a:off x="5366878" y="5373216"/>
            <a:ext cx="3042084" cy="707886"/>
          </a:xfrm>
          <a:prstGeom prst="rect">
            <a:avLst/>
          </a:prstGeom>
          <a:noFill/>
        </p:spPr>
        <p:txBody>
          <a:bodyPr wrap="square">
            <a:spAutoFit/>
          </a:bodyPr>
          <a:lstStyle/>
          <a:p>
            <a:r>
              <a:rPr lang="fr-FR" sz="2000" b="1" dirty="0">
                <a:solidFill>
                  <a:srgbClr val="C00000"/>
                </a:solidFill>
              </a:rPr>
              <a:t>Respecter des critères de qualité</a:t>
            </a:r>
          </a:p>
        </p:txBody>
      </p:sp>
      <p:sp>
        <p:nvSpPr>
          <p:cNvPr id="11" name="ZoneTexte 10"/>
          <p:cNvSpPr txBox="1"/>
          <p:nvPr/>
        </p:nvSpPr>
        <p:spPr>
          <a:xfrm>
            <a:off x="2267744" y="-4737"/>
            <a:ext cx="4853980" cy="707886"/>
          </a:xfrm>
          <a:prstGeom prst="rect">
            <a:avLst/>
          </a:prstGeom>
          <a:noFill/>
        </p:spPr>
        <p:txBody>
          <a:bodyPr wrap="square" rtlCol="0">
            <a:spAutoFit/>
          </a:bodyPr>
          <a:lstStyle/>
          <a:p>
            <a:pPr defTabSz="363538">
              <a:tabLst>
                <a:tab pos="903288" algn="l"/>
                <a:tab pos="1077913" algn="l"/>
              </a:tabLst>
            </a:pPr>
            <a:r>
              <a:rPr lang="fr-FR" sz="2000" b="1" dirty="0" smtClean="0">
                <a:solidFill>
                  <a:schemeClr val="bg1"/>
                </a:solidFill>
              </a:rPr>
              <a:t>OBJECTIFS D’UN SI MULTISECTORIEL POUR LA NUTRITION</a:t>
            </a:r>
            <a:endParaRPr lang="fr-FR" sz="2000" b="1" dirty="0">
              <a:solidFill>
                <a:schemeClr val="bg1"/>
              </a:solidFill>
            </a:endParaRPr>
          </a:p>
        </p:txBody>
      </p:sp>
      <p:grpSp>
        <p:nvGrpSpPr>
          <p:cNvPr id="12" name="Groupe 11"/>
          <p:cNvGrpSpPr/>
          <p:nvPr/>
        </p:nvGrpSpPr>
        <p:grpSpPr>
          <a:xfrm>
            <a:off x="6983413" y="0"/>
            <a:ext cx="2160587" cy="720725"/>
            <a:chOff x="6983413" y="0"/>
            <a:chExt cx="2190482" cy="720725"/>
          </a:xfrm>
        </p:grpSpPr>
        <p:grpSp>
          <p:nvGrpSpPr>
            <p:cNvPr id="13" name="Group 4"/>
            <p:cNvGrpSpPr>
              <a:grpSpLocks noChangeAspect="1"/>
            </p:cNvGrpSpPr>
            <p:nvPr/>
          </p:nvGrpSpPr>
          <p:grpSpPr bwMode="auto">
            <a:xfrm>
              <a:off x="6983413" y="0"/>
              <a:ext cx="2160587" cy="720725"/>
              <a:chOff x="4399" y="0"/>
              <a:chExt cx="1361" cy="454"/>
            </a:xfrm>
          </p:grpSpPr>
          <p:sp>
            <p:nvSpPr>
              <p:cNvPr id="22"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Imag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18634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2040" y="2564904"/>
            <a:ext cx="3772936" cy="2862322"/>
          </a:xfrm>
          <a:prstGeom prst="rect">
            <a:avLst/>
          </a:prstGeom>
        </p:spPr>
        <p:txBody>
          <a:bodyPr wrap="square">
            <a:spAutoFit/>
          </a:bodyPr>
          <a:lstStyle/>
          <a:p>
            <a:pPr algn="ctr">
              <a:spcBef>
                <a:spcPct val="0"/>
              </a:spcBef>
              <a:buFontTx/>
              <a:buNone/>
            </a:pPr>
            <a:r>
              <a:rPr lang="en-US" altLang="en-US" sz="3600" b="1" dirty="0" err="1">
                <a:solidFill>
                  <a:schemeClr val="bg1"/>
                </a:solidFill>
                <a:cs typeface="Times New Roman" panose="02020603050405020304" pitchFamily="18" charset="0"/>
              </a:rPr>
              <a:t>Portail</a:t>
            </a:r>
            <a:r>
              <a:rPr lang="en-US" altLang="en-US" sz="3600" b="1" dirty="0">
                <a:solidFill>
                  <a:schemeClr val="bg1"/>
                </a:solidFill>
                <a:cs typeface="Times New Roman" panose="02020603050405020304" pitchFamily="18" charset="0"/>
              </a:rPr>
              <a:t> </a:t>
            </a:r>
            <a:r>
              <a:rPr lang="en-US" altLang="en-US" sz="3600" b="1" dirty="0" err="1">
                <a:solidFill>
                  <a:schemeClr val="bg1"/>
                </a:solidFill>
                <a:cs typeface="Times New Roman" panose="02020603050405020304" pitchFamily="18" charset="0"/>
              </a:rPr>
              <a:t>PNIN</a:t>
            </a:r>
            <a:r>
              <a:rPr lang="en-US" altLang="en-US" sz="3600" b="1" dirty="0">
                <a:solidFill>
                  <a:schemeClr val="bg1"/>
                </a:solidFill>
                <a:cs typeface="Times New Roman" panose="02020603050405020304" pitchFamily="18" charset="0"/>
              </a:rPr>
              <a:t>:  </a:t>
            </a:r>
            <a:r>
              <a:rPr lang="en-US" altLang="en-US" sz="3600" b="1" dirty="0" err="1">
                <a:solidFill>
                  <a:schemeClr val="bg1"/>
                </a:solidFill>
                <a:cs typeface="Times New Roman" panose="02020603050405020304" pitchFamily="18" charset="0"/>
              </a:rPr>
              <a:t>rester</a:t>
            </a:r>
            <a:r>
              <a:rPr lang="en-US" altLang="en-US" sz="3600" b="1" dirty="0">
                <a:solidFill>
                  <a:schemeClr val="bg1"/>
                </a:solidFill>
                <a:cs typeface="Times New Roman" panose="02020603050405020304" pitchFamily="18" charset="0"/>
              </a:rPr>
              <a:t> informer et </a:t>
            </a:r>
            <a:r>
              <a:rPr lang="en-US" altLang="en-US" sz="3600" b="1" dirty="0" err="1">
                <a:solidFill>
                  <a:schemeClr val="bg1"/>
                </a:solidFill>
                <a:cs typeface="Times New Roman" panose="02020603050405020304" pitchFamily="18" charset="0"/>
              </a:rPr>
              <a:t>avoir</a:t>
            </a:r>
            <a:r>
              <a:rPr lang="en-US" altLang="en-US" sz="3600" b="1" dirty="0">
                <a:solidFill>
                  <a:schemeClr val="bg1"/>
                </a:solidFill>
                <a:cs typeface="Times New Roman" panose="02020603050405020304" pitchFamily="18" charset="0"/>
              </a:rPr>
              <a:t> les </a:t>
            </a:r>
            <a:r>
              <a:rPr lang="en-US" altLang="en-US" sz="3600" b="1" dirty="0" err="1">
                <a:solidFill>
                  <a:schemeClr val="bg1"/>
                </a:solidFill>
                <a:cs typeface="Times New Roman" panose="02020603050405020304" pitchFamily="18" charset="0"/>
              </a:rPr>
              <a:t>indicateurs</a:t>
            </a:r>
            <a:r>
              <a:rPr lang="en-US" altLang="en-US" sz="3600" b="1" dirty="0">
                <a:solidFill>
                  <a:schemeClr val="bg1"/>
                </a:solidFill>
                <a:cs typeface="Times New Roman" panose="02020603050405020304" pitchFamily="18" charset="0"/>
              </a:rPr>
              <a:t> </a:t>
            </a:r>
            <a:r>
              <a:rPr lang="en-US" altLang="en-US" sz="3600" b="1" dirty="0" err="1">
                <a:solidFill>
                  <a:schemeClr val="bg1"/>
                </a:solidFill>
                <a:cs typeface="Times New Roman" panose="02020603050405020304" pitchFamily="18" charset="0"/>
              </a:rPr>
              <a:t>officiels</a:t>
            </a:r>
            <a:endParaRPr lang="en-US" altLang="en-US" sz="3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73528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18894" t="11501" r="20469" b="5901"/>
          <a:stretch/>
        </p:blipFill>
        <p:spPr>
          <a:xfrm>
            <a:off x="-43917" y="-15652"/>
            <a:ext cx="9210737" cy="7057578"/>
          </a:xfrm>
          <a:prstGeom prst="rect">
            <a:avLst/>
          </a:prstGeom>
        </p:spPr>
      </p:pic>
      <p:sp>
        <p:nvSpPr>
          <p:cNvPr id="9" name="Rectangle 8"/>
          <p:cNvSpPr/>
          <p:nvPr/>
        </p:nvSpPr>
        <p:spPr>
          <a:xfrm>
            <a:off x="3347864" y="5805264"/>
            <a:ext cx="5609229" cy="8985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solidFill>
                  <a:srgbClr val="C00000"/>
                </a:solidFill>
              </a:rPr>
              <a:t>https://pnin-niger.org/web/</a:t>
            </a:r>
          </a:p>
        </p:txBody>
      </p:sp>
    </p:spTree>
    <p:extLst>
      <p:ext uri="{BB962C8B-B14F-4D97-AF65-F5344CB8AC3E}">
        <p14:creationId xmlns:p14="http://schemas.microsoft.com/office/powerpoint/2010/main" val="258117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0" y="2333685"/>
            <a:ext cx="4392488" cy="3416320"/>
          </a:xfrm>
          <a:prstGeom prst="rect">
            <a:avLst/>
          </a:prstGeom>
        </p:spPr>
        <p:txBody>
          <a:bodyPr wrap="square">
            <a:spAutoFit/>
          </a:bodyPr>
          <a:lstStyle/>
          <a:p>
            <a:pPr algn="ctr">
              <a:spcBef>
                <a:spcPct val="0"/>
              </a:spcBef>
            </a:pPr>
            <a:r>
              <a:rPr lang="en-GB" altLang="en-US" sz="3600" b="1" dirty="0" smtClean="0">
                <a:solidFill>
                  <a:schemeClr val="bg1"/>
                </a:solidFill>
                <a:cs typeface="Times New Roman" panose="02020603050405020304" pitchFamily="18" charset="0"/>
              </a:rPr>
              <a:t>Plan Cadre </a:t>
            </a:r>
            <a:r>
              <a:rPr lang="en-GB" altLang="en-US" sz="3600" b="1" dirty="0" err="1" smtClean="0">
                <a:solidFill>
                  <a:schemeClr val="bg1"/>
                </a:solidFill>
                <a:cs typeface="Times New Roman" panose="02020603050405020304" pitchFamily="18" charset="0"/>
              </a:rPr>
              <a:t>d’Analyes</a:t>
            </a:r>
            <a:r>
              <a:rPr lang="en-GB" altLang="en-US" sz="3600" b="1" dirty="0" smtClean="0">
                <a:solidFill>
                  <a:schemeClr val="bg1"/>
                </a:solidFill>
                <a:cs typeface="Times New Roman" panose="02020603050405020304" pitchFamily="18" charset="0"/>
              </a:rPr>
              <a:t>: </a:t>
            </a:r>
            <a:r>
              <a:rPr lang="en-US" altLang="en-US" sz="3600" b="1" dirty="0" err="1">
                <a:solidFill>
                  <a:schemeClr val="bg1"/>
                </a:solidFill>
                <a:cs typeface="Times New Roman" panose="02020603050405020304" pitchFamily="18" charset="0"/>
              </a:rPr>
              <a:t>Analyes</a:t>
            </a:r>
            <a:r>
              <a:rPr lang="en-US" altLang="en-US" sz="3600" b="1" dirty="0">
                <a:solidFill>
                  <a:schemeClr val="bg1"/>
                </a:solidFill>
                <a:cs typeface="Times New Roman" panose="02020603050405020304" pitchFamily="18" charset="0"/>
              </a:rPr>
              <a:t> </a:t>
            </a:r>
            <a:r>
              <a:rPr lang="en-GB" altLang="en-US" sz="3600" b="1" dirty="0" err="1">
                <a:solidFill>
                  <a:schemeClr val="bg1"/>
                </a:solidFill>
                <a:cs typeface="Times New Roman" panose="02020603050405020304" pitchFamily="18" charset="0"/>
              </a:rPr>
              <a:t>efficaces</a:t>
            </a:r>
            <a:endParaRPr lang="en-GB" altLang="en-US" sz="3600" b="1" dirty="0">
              <a:solidFill>
                <a:schemeClr val="bg1"/>
              </a:solidFill>
              <a:cs typeface="Times New Roman" panose="02020603050405020304" pitchFamily="18" charset="0"/>
            </a:endParaRPr>
          </a:p>
          <a:p>
            <a:pPr algn="ctr">
              <a:spcBef>
                <a:spcPct val="0"/>
              </a:spcBef>
              <a:buFontTx/>
              <a:buNone/>
            </a:pPr>
            <a:r>
              <a:rPr lang="en-GB" altLang="en-US" sz="3600" b="1" dirty="0" smtClean="0">
                <a:solidFill>
                  <a:schemeClr val="bg1"/>
                </a:solidFill>
                <a:cs typeface="Times New Roman" panose="02020603050405020304" pitchFamily="18" charset="0"/>
              </a:rPr>
              <a:t>Pour </a:t>
            </a:r>
            <a:r>
              <a:rPr lang="fr-FR" altLang="en-US" sz="3600" b="1" dirty="0" smtClean="0">
                <a:solidFill>
                  <a:schemeClr val="bg1"/>
                </a:solidFill>
                <a:cs typeface="Times New Roman" panose="02020603050405020304" pitchFamily="18" charset="0"/>
              </a:rPr>
              <a:t>éclairer</a:t>
            </a:r>
            <a:r>
              <a:rPr lang="en-GB" altLang="en-US" sz="3600" b="1" dirty="0" smtClean="0">
                <a:solidFill>
                  <a:schemeClr val="bg1"/>
                </a:solidFill>
                <a:cs typeface="Times New Roman" panose="02020603050405020304" pitchFamily="18" charset="0"/>
              </a:rPr>
              <a:t> la prise de decision  et </a:t>
            </a:r>
            <a:r>
              <a:rPr lang="en-GB" altLang="en-US" sz="3600" b="1" dirty="0" err="1" smtClean="0">
                <a:solidFill>
                  <a:schemeClr val="bg1"/>
                </a:solidFill>
                <a:cs typeface="Times New Roman" panose="02020603050405020304" pitchFamily="18" charset="0"/>
              </a:rPr>
              <a:t>l’action</a:t>
            </a:r>
            <a:endParaRPr lang="en-US" altLang="en-US" sz="3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412310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A17C7CB0-BFF9-41CE-BA9A-C62D10AB89CE}"/>
              </a:ext>
            </a:extLst>
          </p:cNvPr>
          <p:cNvSpPr>
            <a:spLocks noGrp="1"/>
          </p:cNvSpPr>
          <p:nvPr>
            <p:ph type="sldNum" sz="quarter" idx="12"/>
          </p:nvPr>
        </p:nvSpPr>
        <p:spPr/>
        <p:txBody>
          <a:bodyPr/>
          <a:lstStyle/>
          <a:p>
            <a:fld id="{02C702AE-1502-43AE-8DBA-2BCAD3408EF2}" type="slidenum">
              <a:rPr lang="fr-FR" smtClean="0">
                <a:solidFill>
                  <a:srgbClr val="FFFFFF"/>
                </a:solidFill>
              </a:rPr>
              <a:pPr/>
              <a:t>17</a:t>
            </a:fld>
            <a:endParaRPr lang="fr-FR">
              <a:solidFill>
                <a:srgbClr val="FFFFFF"/>
              </a:solidFill>
            </a:endParaRPr>
          </a:p>
        </p:txBody>
      </p:sp>
      <p:pic>
        <p:nvPicPr>
          <p:cNvPr id="11" name="Espace réservé du contenu 10"/>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3332626" y="2852936"/>
            <a:ext cx="2342409" cy="3312000"/>
          </a:xfrm>
        </p:spPr>
      </p:pic>
      <p:pic>
        <p:nvPicPr>
          <p:cNvPr id="12" name="Espace réservé du contenu 11"/>
          <p:cNvPicPr>
            <a:picLocks noGrp="1" noChangeAspect="1"/>
          </p:cNvPicPr>
          <p:nvPr>
            <p:ph sz="quarter" idx="18"/>
          </p:nvPr>
        </p:nvPicPr>
        <p:blipFill>
          <a:blip r:embed="rId4" cstate="print">
            <a:extLst>
              <a:ext uri="{28A0092B-C50C-407E-A947-70E740481C1C}">
                <a14:useLocalDpi xmlns:a14="http://schemas.microsoft.com/office/drawing/2010/main" val="0"/>
              </a:ext>
            </a:extLst>
          </a:blip>
          <a:stretch>
            <a:fillRect/>
          </a:stretch>
        </p:blipFill>
        <p:spPr>
          <a:xfrm>
            <a:off x="618504" y="2870634"/>
            <a:ext cx="2341964" cy="3312000"/>
          </a:xfrm>
        </p:spPr>
      </p:pic>
      <p:sp>
        <p:nvSpPr>
          <p:cNvPr id="8" name="ZoneTexte 7"/>
          <p:cNvSpPr txBox="1"/>
          <p:nvPr/>
        </p:nvSpPr>
        <p:spPr>
          <a:xfrm>
            <a:off x="2160648" y="90093"/>
            <a:ext cx="6658147" cy="523220"/>
          </a:xfrm>
          <a:prstGeom prst="rect">
            <a:avLst/>
          </a:prstGeom>
          <a:noFill/>
        </p:spPr>
        <p:txBody>
          <a:bodyPr wrap="square" rtlCol="0">
            <a:spAutoFit/>
          </a:bodyPr>
          <a:lstStyle/>
          <a:p>
            <a:pPr defTabSz="363538">
              <a:tabLst>
                <a:tab pos="903288" algn="l"/>
                <a:tab pos="1077913" algn="l"/>
              </a:tabLst>
            </a:pPr>
            <a:r>
              <a:rPr lang="fr-FR" sz="2800" b="1" cap="small" dirty="0" smtClean="0">
                <a:solidFill>
                  <a:schemeClr val="bg1"/>
                </a:solidFill>
                <a:latin typeface="+mj-lt"/>
              </a:rPr>
              <a:t>1. Les </a:t>
            </a:r>
            <a:r>
              <a:rPr lang="fr-FR" sz="2800" b="1" cap="small" dirty="0" err="1" smtClean="0">
                <a:solidFill>
                  <a:schemeClr val="bg1"/>
                </a:solidFill>
                <a:latin typeface="+mj-lt"/>
              </a:rPr>
              <a:t>PCA</a:t>
            </a:r>
            <a:r>
              <a:rPr lang="fr-FR" sz="2800" b="1" cap="small" dirty="0" smtClean="0">
                <a:solidFill>
                  <a:schemeClr val="bg1"/>
                </a:solidFill>
                <a:latin typeface="+mj-lt"/>
              </a:rPr>
              <a:t> de la </a:t>
            </a:r>
            <a:r>
              <a:rPr lang="fr-FR" sz="2800" b="1" cap="small" dirty="0" err="1" smtClean="0">
                <a:solidFill>
                  <a:schemeClr val="bg1"/>
                </a:solidFill>
                <a:latin typeface="+mj-lt"/>
              </a:rPr>
              <a:t>PNIN</a:t>
            </a:r>
            <a:r>
              <a:rPr lang="fr-FR" sz="2800" b="1" cap="small" dirty="0" smtClean="0">
                <a:solidFill>
                  <a:schemeClr val="bg1"/>
                </a:solidFill>
                <a:latin typeface="+mj-lt"/>
              </a:rPr>
              <a:t> </a:t>
            </a:r>
            <a:endParaRPr lang="fr-FR" sz="2800" b="1" cap="small" dirty="0">
              <a:solidFill>
                <a:schemeClr val="bg1"/>
              </a:solidFill>
              <a:latin typeface="+mj-lt"/>
            </a:endParaRPr>
          </a:p>
        </p:txBody>
      </p:sp>
      <p:sp>
        <p:nvSpPr>
          <p:cNvPr id="10" name="Rectangle 9"/>
          <p:cNvSpPr/>
          <p:nvPr/>
        </p:nvSpPr>
        <p:spPr>
          <a:xfrm>
            <a:off x="225378" y="1556792"/>
            <a:ext cx="8918622" cy="1200329"/>
          </a:xfrm>
          <a:prstGeom prst="rect">
            <a:avLst/>
          </a:prstGeom>
        </p:spPr>
        <p:txBody>
          <a:bodyPr wrap="square">
            <a:spAutoFit/>
          </a:bodyPr>
          <a:lstStyle/>
          <a:p>
            <a:pPr marL="285750" indent="-285750">
              <a:buFont typeface="Arial" panose="020B0604020202020204" pitchFamily="34" charset="0"/>
              <a:buChar char="•"/>
            </a:pPr>
            <a:r>
              <a:rPr lang="de-DE" sz="2400" b="1" dirty="0" smtClean="0">
                <a:solidFill>
                  <a:schemeClr val="accent2">
                    <a:lumMod val="50000"/>
                  </a:schemeClr>
                </a:solidFill>
              </a:rPr>
              <a:t>Elaboration</a:t>
            </a:r>
            <a:r>
              <a:rPr lang="de-DE" sz="2400" b="1" dirty="0">
                <a:solidFill>
                  <a:schemeClr val="accent2">
                    <a:lumMod val="50000"/>
                  </a:schemeClr>
                </a:solidFill>
              </a:rPr>
              <a:t>, </a:t>
            </a:r>
            <a:r>
              <a:rPr lang="de-DE" sz="2400" b="1" dirty="0" err="1">
                <a:solidFill>
                  <a:schemeClr val="accent2">
                    <a:lumMod val="50000"/>
                  </a:schemeClr>
                </a:solidFill>
              </a:rPr>
              <a:t>validation</a:t>
            </a:r>
            <a:r>
              <a:rPr lang="de-DE" sz="2400" b="1" dirty="0">
                <a:solidFill>
                  <a:schemeClr val="accent2">
                    <a:lumMod val="50000"/>
                  </a:schemeClr>
                </a:solidFill>
              </a:rPr>
              <a:t> et </a:t>
            </a:r>
            <a:r>
              <a:rPr lang="de-DE" sz="2400" b="1" dirty="0" err="1">
                <a:solidFill>
                  <a:schemeClr val="accent2">
                    <a:lumMod val="50000"/>
                  </a:schemeClr>
                </a:solidFill>
              </a:rPr>
              <a:t>mise</a:t>
            </a:r>
            <a:r>
              <a:rPr lang="de-DE" sz="2400" b="1" dirty="0">
                <a:solidFill>
                  <a:schemeClr val="accent2">
                    <a:lumMod val="50000"/>
                  </a:schemeClr>
                </a:solidFill>
              </a:rPr>
              <a:t> en </a:t>
            </a:r>
            <a:r>
              <a:rPr lang="de-DE" sz="2400" b="1" dirty="0" err="1">
                <a:solidFill>
                  <a:schemeClr val="accent2">
                    <a:lumMod val="50000"/>
                  </a:schemeClr>
                </a:solidFill>
              </a:rPr>
              <a:t>oeuvre</a:t>
            </a:r>
            <a:r>
              <a:rPr lang="de-DE" sz="2400" b="1" dirty="0">
                <a:solidFill>
                  <a:schemeClr val="accent2">
                    <a:lumMod val="50000"/>
                  </a:schemeClr>
                </a:solidFill>
              </a:rPr>
              <a:t> du Plan </a:t>
            </a:r>
            <a:r>
              <a:rPr lang="de-DE" sz="2400" b="1" dirty="0" err="1">
                <a:solidFill>
                  <a:schemeClr val="accent2">
                    <a:lumMod val="50000"/>
                  </a:schemeClr>
                </a:solidFill>
              </a:rPr>
              <a:t>Cadre</a:t>
            </a:r>
            <a:r>
              <a:rPr lang="de-DE" sz="2400" b="1" dirty="0">
                <a:solidFill>
                  <a:schemeClr val="accent2">
                    <a:lumMod val="50000"/>
                  </a:schemeClr>
                </a:solidFill>
              </a:rPr>
              <a:t> </a:t>
            </a:r>
            <a:r>
              <a:rPr lang="de-DE" sz="2400" b="1" dirty="0" err="1">
                <a:solidFill>
                  <a:schemeClr val="accent2">
                    <a:lumMod val="50000"/>
                  </a:schemeClr>
                </a:solidFill>
              </a:rPr>
              <a:t>d‘Analyses</a:t>
            </a:r>
            <a:r>
              <a:rPr lang="de-DE" sz="2400" b="1" dirty="0">
                <a:solidFill>
                  <a:schemeClr val="accent2">
                    <a:lumMod val="50000"/>
                  </a:schemeClr>
                </a:solidFill>
              </a:rPr>
              <a:t> 2019-2020</a:t>
            </a:r>
          </a:p>
          <a:p>
            <a:pPr marL="285750" indent="-285750">
              <a:buFont typeface="Arial" panose="020B0604020202020204" pitchFamily="34" charset="0"/>
              <a:buChar char="•"/>
            </a:pPr>
            <a:r>
              <a:rPr lang="de-DE" sz="2400" b="1" dirty="0">
                <a:solidFill>
                  <a:schemeClr val="accent4">
                    <a:lumMod val="75000"/>
                  </a:schemeClr>
                </a:solidFill>
              </a:rPr>
              <a:t>Elaboration du </a:t>
            </a:r>
            <a:r>
              <a:rPr lang="de-DE" sz="2400" b="1" dirty="0" err="1">
                <a:solidFill>
                  <a:schemeClr val="accent4">
                    <a:lumMod val="75000"/>
                  </a:schemeClr>
                </a:solidFill>
              </a:rPr>
              <a:t>PCA</a:t>
            </a:r>
            <a:r>
              <a:rPr lang="de-DE" sz="2400" b="1" dirty="0">
                <a:solidFill>
                  <a:schemeClr val="accent4">
                    <a:lumMod val="75000"/>
                  </a:schemeClr>
                </a:solidFill>
              </a:rPr>
              <a:t> </a:t>
            </a:r>
            <a:r>
              <a:rPr lang="de-DE" sz="2400" b="1" dirty="0" smtClean="0">
                <a:solidFill>
                  <a:schemeClr val="accent4">
                    <a:lumMod val="75000"/>
                  </a:schemeClr>
                </a:solidFill>
              </a:rPr>
              <a:t>2021-2022 et </a:t>
            </a:r>
            <a:r>
              <a:rPr lang="de-DE" sz="2400" b="1" dirty="0" err="1" smtClean="0">
                <a:solidFill>
                  <a:schemeClr val="accent4">
                    <a:lumMod val="75000"/>
                  </a:schemeClr>
                </a:solidFill>
              </a:rPr>
              <a:t>validation</a:t>
            </a:r>
            <a:r>
              <a:rPr lang="de-DE" sz="2400" b="1" dirty="0" smtClean="0">
                <a:solidFill>
                  <a:schemeClr val="accent4">
                    <a:lumMod val="75000"/>
                  </a:schemeClr>
                </a:solidFill>
              </a:rPr>
              <a:t> en </a:t>
            </a:r>
            <a:r>
              <a:rPr lang="de-DE" sz="2400" b="1" dirty="0" err="1" smtClean="0">
                <a:solidFill>
                  <a:schemeClr val="accent4">
                    <a:lumMod val="75000"/>
                  </a:schemeClr>
                </a:solidFill>
              </a:rPr>
              <a:t>mars</a:t>
            </a:r>
            <a:r>
              <a:rPr lang="de-DE" sz="2400" b="1" dirty="0" smtClean="0">
                <a:solidFill>
                  <a:schemeClr val="accent4">
                    <a:lumMod val="75000"/>
                  </a:schemeClr>
                </a:solidFill>
              </a:rPr>
              <a:t> 2021</a:t>
            </a:r>
            <a:endParaRPr lang="de-DE" sz="2400" b="1" dirty="0">
              <a:solidFill>
                <a:schemeClr val="accent4">
                  <a:lumMod val="75000"/>
                </a:schemeClr>
              </a:solidFill>
            </a:endParaRPr>
          </a:p>
        </p:txBody>
      </p:sp>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7193" y="2870634"/>
            <a:ext cx="2341231" cy="3312000"/>
          </a:xfrm>
          <a:prstGeom prst="rect">
            <a:avLst/>
          </a:prstGeom>
        </p:spPr>
      </p:pic>
      <p:sp>
        <p:nvSpPr>
          <p:cNvPr id="14" name="Rectangle 13"/>
          <p:cNvSpPr/>
          <p:nvPr/>
        </p:nvSpPr>
        <p:spPr>
          <a:xfrm>
            <a:off x="1340165" y="1095127"/>
            <a:ext cx="6689047" cy="461665"/>
          </a:xfrm>
          <a:prstGeom prst="rect">
            <a:avLst/>
          </a:prstGeom>
        </p:spPr>
        <p:txBody>
          <a:bodyPr wrap="square">
            <a:spAutoFit/>
          </a:bodyPr>
          <a:lstStyle/>
          <a:p>
            <a:r>
              <a:rPr lang="de-DE" sz="2400" b="1" dirty="0">
                <a:solidFill>
                  <a:schemeClr val="accent6">
                    <a:lumMod val="50000"/>
                  </a:schemeClr>
                </a:solidFill>
              </a:rPr>
              <a:t>Analyse des </a:t>
            </a:r>
            <a:r>
              <a:rPr lang="de-DE" sz="2400" b="1" dirty="0" err="1">
                <a:solidFill>
                  <a:schemeClr val="accent6">
                    <a:lumMod val="50000"/>
                  </a:schemeClr>
                </a:solidFill>
              </a:rPr>
              <a:t>enjeux</a:t>
            </a:r>
            <a:r>
              <a:rPr lang="de-DE" sz="2400" b="1" dirty="0">
                <a:solidFill>
                  <a:schemeClr val="accent6">
                    <a:lumMod val="50000"/>
                  </a:schemeClr>
                </a:solidFill>
              </a:rPr>
              <a:t> de la Nutrition au Niger</a:t>
            </a:r>
          </a:p>
        </p:txBody>
      </p:sp>
      <p:sp>
        <p:nvSpPr>
          <p:cNvPr id="2" name="Flèche droite 1"/>
          <p:cNvSpPr/>
          <p:nvPr/>
        </p:nvSpPr>
        <p:spPr>
          <a:xfrm>
            <a:off x="561734" y="1158564"/>
            <a:ext cx="720080" cy="334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p:cNvGrpSpPr/>
          <p:nvPr/>
        </p:nvGrpSpPr>
        <p:grpSpPr>
          <a:xfrm>
            <a:off x="6983413" y="0"/>
            <a:ext cx="2190482" cy="720725"/>
            <a:chOff x="6983413" y="0"/>
            <a:chExt cx="2190482" cy="720725"/>
          </a:xfrm>
        </p:grpSpPr>
        <p:grpSp>
          <p:nvGrpSpPr>
            <p:cNvPr id="16" name="Group 4"/>
            <p:cNvGrpSpPr>
              <a:grpSpLocks noChangeAspect="1"/>
            </p:cNvGrpSpPr>
            <p:nvPr/>
          </p:nvGrpSpPr>
          <p:grpSpPr bwMode="auto">
            <a:xfrm>
              <a:off x="6983413" y="0"/>
              <a:ext cx="2160587" cy="720725"/>
              <a:chOff x="4399" y="0"/>
              <a:chExt cx="1361" cy="454"/>
            </a:xfrm>
          </p:grpSpPr>
          <p:sp>
            <p:nvSpPr>
              <p:cNvPr id="18"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Imag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397253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Effect transition="in" filter="wipe(left)">
                                      <p:cBhvr>
                                        <p:cTn id="39"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18</a:t>
            </a:fld>
            <a:endParaRPr lang="fr-FR">
              <a:latin typeface="+mj-lt"/>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18</a:t>
            </a:fld>
            <a:endParaRPr lang="fr-FR">
              <a:latin typeface="+mj-lt"/>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66293"/>
            <a:ext cx="4787677" cy="830997"/>
          </a:xfrm>
          <a:prstGeom prst="rect">
            <a:avLst/>
          </a:prstGeom>
          <a:noFill/>
        </p:spPr>
        <p:txBody>
          <a:bodyPr wrap="square" rtlCol="0">
            <a:spAutoFit/>
          </a:bodyPr>
          <a:lstStyle/>
          <a:p>
            <a:pPr defTabSz="363538">
              <a:tabLst>
                <a:tab pos="903288" algn="l"/>
                <a:tab pos="1077913" algn="l"/>
              </a:tabLst>
            </a:pPr>
            <a:r>
              <a:rPr lang="fr-FR" sz="2400" b="1" cap="small" dirty="0" smtClean="0">
                <a:solidFill>
                  <a:schemeClr val="bg1"/>
                </a:solidFill>
                <a:latin typeface="+mj-lt"/>
              </a:rPr>
              <a:t>2. Principales </a:t>
            </a:r>
            <a:r>
              <a:rPr lang="fr-FR" sz="2400" b="1" cap="small" dirty="0" smtClean="0">
                <a:solidFill>
                  <a:schemeClr val="bg1"/>
                </a:solidFill>
                <a:latin typeface="+mj-lt"/>
              </a:rPr>
              <a:t>étapes du </a:t>
            </a:r>
            <a:r>
              <a:rPr lang="fr-FR" sz="2400" b="1" cap="small" dirty="0" err="1" smtClean="0">
                <a:solidFill>
                  <a:schemeClr val="bg1"/>
                </a:solidFill>
                <a:latin typeface="+mj-lt"/>
              </a:rPr>
              <a:t>PCA</a:t>
            </a:r>
            <a:r>
              <a:rPr lang="fr-FR" sz="2400" b="1" cap="small" dirty="0" smtClean="0">
                <a:solidFill>
                  <a:schemeClr val="bg1"/>
                </a:solidFill>
                <a:latin typeface="+mj-lt"/>
              </a:rPr>
              <a:t> 2019-2020</a:t>
            </a:r>
            <a:endParaRPr lang="fr-FR" sz="2400" b="1" cap="small" dirty="0">
              <a:solidFill>
                <a:schemeClr val="bg1"/>
              </a:solidFill>
              <a:latin typeface="+mj-lt"/>
            </a:endParaRPr>
          </a:p>
        </p:txBody>
      </p:sp>
      <p:pic>
        <p:nvPicPr>
          <p:cNvPr id="2" name="Image 1">
            <a:extLst>
              <a:ext uri="{FF2B5EF4-FFF2-40B4-BE49-F238E27FC236}">
                <a16:creationId xmlns:a16="http://schemas.microsoft.com/office/drawing/2014/main" xmlns="" id="{E99BBC0D-41AC-4212-8585-0CDE867F8434}"/>
              </a:ext>
            </a:extLst>
          </p:cNvPr>
          <p:cNvPicPr>
            <a:picLocks noChangeAspect="1"/>
          </p:cNvPicPr>
          <p:nvPr/>
        </p:nvPicPr>
        <p:blipFill>
          <a:blip r:embed="rId5"/>
          <a:stretch>
            <a:fillRect/>
          </a:stretch>
        </p:blipFill>
        <p:spPr>
          <a:xfrm>
            <a:off x="395536" y="1268760"/>
            <a:ext cx="8369752" cy="4752528"/>
          </a:xfrm>
          <a:prstGeom prst="rect">
            <a:avLst/>
          </a:prstGeom>
        </p:spPr>
      </p:pic>
    </p:spTree>
    <p:extLst>
      <p:ext uri="{BB962C8B-B14F-4D97-AF65-F5344CB8AC3E}">
        <p14:creationId xmlns:p14="http://schemas.microsoft.com/office/powerpoint/2010/main" val="314859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C702AE-1502-43AE-8DBA-2BCAD3408EF2}" type="slidenum">
              <a:rPr kumimoji="0" lang="fr-FR" sz="1200" b="0" i="0" u="none" strike="noStrike" kern="1200" cap="none" spc="0" normalizeH="0" baseline="0" noProof="0" smtClean="0">
                <a:ln>
                  <a:noFill/>
                </a:ln>
                <a:solidFill>
                  <a:srgbClr val="FFFFFF"/>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rgbClr val="FFFFFF"/>
              </a:solidFill>
              <a:effectLst/>
              <a:uLnTx/>
              <a:uFillTx/>
              <a:latin typeface="Trebuchet MS"/>
              <a:ea typeface="+mn-ea"/>
              <a:cs typeface="+mn-cs"/>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2C702AE-1502-43AE-8DBA-2BCAD3408EF2}" type="slidenum">
              <a:rPr kumimoji="0" lang="fr-FR" sz="1200" b="0" i="0" u="none" strike="noStrike" kern="1200" cap="none" spc="0" normalizeH="0" baseline="0" noProof="0" smtClean="0">
                <a:ln>
                  <a:noFill/>
                </a:ln>
                <a:solidFill>
                  <a:srgbClr val="FFFFFF"/>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rgbClr val="FFFFFF"/>
              </a:solidFill>
              <a:effectLst/>
              <a:uLnTx/>
              <a:uFillTx/>
              <a:latin typeface="Trebuchet MS"/>
              <a:ea typeface="+mn-ea"/>
              <a:cs typeface="+mn-cs"/>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75757"/>
                  </a:solidFill>
                  <a:effectLst/>
                  <a:uLnTx/>
                  <a:uFillTx/>
                  <a:latin typeface="Trebuchet MS"/>
                  <a:ea typeface="+mn-ea"/>
                  <a:cs typeface="+mn-cs"/>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8" name="ZoneTexte 17"/>
          <p:cNvSpPr txBox="1"/>
          <p:nvPr/>
        </p:nvSpPr>
        <p:spPr>
          <a:xfrm>
            <a:off x="2227496" y="56818"/>
            <a:ext cx="4755918" cy="707886"/>
          </a:xfrm>
          <a:prstGeom prst="rect">
            <a:avLst/>
          </a:prstGeom>
          <a:noFill/>
        </p:spPr>
        <p:txBody>
          <a:bodyPr wrap="square" rtlCol="0">
            <a:spAutoFit/>
          </a:bodyPr>
          <a:lstStyle/>
          <a:p>
            <a:pPr marL="0" marR="0" lvl="0" indent="0" algn="l" defTabSz="363538" rtl="0" eaLnBrk="1" fontAlgn="auto" latinLnBrk="0" hangingPunct="1">
              <a:lnSpc>
                <a:spcPct val="100000"/>
              </a:lnSpc>
              <a:spcBef>
                <a:spcPts val="0"/>
              </a:spcBef>
              <a:spcAft>
                <a:spcPts val="0"/>
              </a:spcAft>
              <a:buClrTx/>
              <a:buSzTx/>
              <a:buFontTx/>
              <a:buNone/>
              <a:tabLst>
                <a:tab pos="903288" algn="l"/>
                <a:tab pos="1077913" algn="l"/>
              </a:tabLst>
              <a:defRPr/>
            </a:pPr>
            <a:r>
              <a:rPr lang="fr-FR" sz="2000" b="1" cap="small" dirty="0" smtClean="0">
                <a:solidFill>
                  <a:srgbClr val="FFFFFF"/>
                </a:solidFill>
                <a:latin typeface="Trebuchet MS"/>
              </a:rPr>
              <a:t>3. </a:t>
            </a:r>
            <a:r>
              <a:rPr kumimoji="0" lang="fr-FR" sz="2000" b="1" i="0" u="none" strike="noStrike" kern="1200" cap="small" spc="0" normalizeH="0" baseline="0" noProof="0" dirty="0" smtClean="0">
                <a:ln>
                  <a:noFill/>
                </a:ln>
                <a:solidFill>
                  <a:srgbClr val="FFFFFF"/>
                </a:solidFill>
                <a:effectLst/>
                <a:uLnTx/>
                <a:uFillTx/>
                <a:latin typeface="Trebuchet MS"/>
                <a:ea typeface="+mn-ea"/>
                <a:cs typeface="+mn-cs"/>
              </a:rPr>
              <a:t>PRÉSENTATION </a:t>
            </a:r>
            <a:r>
              <a:rPr kumimoji="0" lang="fr-FR" sz="2000" b="1" i="0" u="none" strike="noStrike" kern="1200" cap="small" spc="0" normalizeH="0" baseline="0" noProof="0" dirty="0" smtClean="0">
                <a:ln>
                  <a:noFill/>
                </a:ln>
                <a:solidFill>
                  <a:srgbClr val="FFFFFF"/>
                </a:solidFill>
                <a:effectLst/>
                <a:uLnTx/>
                <a:uFillTx/>
                <a:latin typeface="Trebuchet MS"/>
                <a:ea typeface="+mn-ea"/>
                <a:cs typeface="+mn-cs"/>
              </a:rPr>
              <a:t>SUCCINTE DES QUESTION </a:t>
            </a:r>
            <a:r>
              <a:rPr kumimoji="0" lang="fr-FR" sz="2000" b="1" i="0" u="none" strike="noStrike" kern="1200" cap="small" spc="0" normalizeH="0" baseline="0" noProof="0" dirty="0" smtClean="0">
                <a:ln>
                  <a:noFill/>
                </a:ln>
                <a:solidFill>
                  <a:srgbClr val="FFFFFF"/>
                </a:solidFill>
                <a:effectLst/>
                <a:uLnTx/>
                <a:uFillTx/>
                <a:latin typeface="Trebuchet MS"/>
                <a:ea typeface="+mn-ea"/>
                <a:cs typeface="+mn-cs"/>
              </a:rPr>
              <a:t>FORMULÉES </a:t>
            </a:r>
            <a:r>
              <a:rPr kumimoji="0" lang="fr-FR" sz="2000" b="1" i="0" u="none" strike="noStrike" kern="1200" cap="small" spc="0" normalizeH="0" baseline="0" noProof="0" dirty="0" err="1" smtClean="0">
                <a:ln>
                  <a:noFill/>
                </a:ln>
                <a:solidFill>
                  <a:srgbClr val="FFFFFF"/>
                </a:solidFill>
                <a:effectLst/>
                <a:uLnTx/>
                <a:uFillTx/>
                <a:latin typeface="Trebuchet MS"/>
                <a:ea typeface="+mn-ea"/>
                <a:cs typeface="+mn-cs"/>
              </a:rPr>
              <a:t>PCA</a:t>
            </a:r>
            <a:r>
              <a:rPr kumimoji="0" lang="fr-FR" sz="2000" b="1" i="0" u="none" strike="noStrike" kern="1200" cap="small" spc="0" normalizeH="0" baseline="0" noProof="0" dirty="0" smtClean="0">
                <a:ln>
                  <a:noFill/>
                </a:ln>
                <a:solidFill>
                  <a:srgbClr val="FFFFFF"/>
                </a:solidFill>
                <a:effectLst/>
                <a:uLnTx/>
                <a:uFillTx/>
                <a:latin typeface="Trebuchet MS"/>
                <a:ea typeface="+mn-ea"/>
                <a:cs typeface="+mn-cs"/>
              </a:rPr>
              <a:t> 2019-2020</a:t>
            </a:r>
            <a:endParaRPr kumimoji="0" lang="fr-FR" sz="2000" b="1" i="0" u="none" strike="noStrike" kern="1200" cap="small" spc="0" normalizeH="0" baseline="0" noProof="0" dirty="0">
              <a:ln>
                <a:noFill/>
              </a:ln>
              <a:solidFill>
                <a:srgbClr val="FFFFFF"/>
              </a:solidFill>
              <a:effectLst/>
              <a:uLnTx/>
              <a:uFillTx/>
              <a:latin typeface="Trebuchet MS"/>
              <a:ea typeface="+mn-ea"/>
              <a:cs typeface="+mn-cs"/>
            </a:endParaRPr>
          </a:p>
        </p:txBody>
      </p:sp>
      <p:sp>
        <p:nvSpPr>
          <p:cNvPr id="2" name="Rectangle 1"/>
          <p:cNvSpPr/>
          <p:nvPr/>
        </p:nvSpPr>
        <p:spPr>
          <a:xfrm>
            <a:off x="251520" y="1214073"/>
            <a:ext cx="8758336" cy="4745915"/>
          </a:xfrm>
          <a:prstGeom prst="rect">
            <a:avLst/>
          </a:prstGeom>
        </p:spPr>
        <p:txBody>
          <a:bodyPr wrap="square">
            <a:spAutoFit/>
          </a:bodyPr>
          <a:lstStyle/>
          <a:p>
            <a:pPr lvl="0" algn="just">
              <a:lnSpc>
                <a:spcPct val="120000"/>
              </a:lnSpc>
            </a:pPr>
            <a:r>
              <a:rPr lang="fr-FR" sz="2000" b="1" dirty="0" smtClean="0">
                <a:solidFill>
                  <a:srgbClr val="0070C0"/>
                </a:solidFill>
              </a:rPr>
              <a:t>5 </a:t>
            </a:r>
            <a:r>
              <a:rPr lang="fr-FR" sz="2000" b="1" dirty="0">
                <a:solidFill>
                  <a:srgbClr val="0070C0"/>
                </a:solidFill>
              </a:rPr>
              <a:t>questions principales, 20 </a:t>
            </a:r>
            <a:r>
              <a:rPr lang="fr-FR" sz="2000" b="1" dirty="0" smtClean="0">
                <a:solidFill>
                  <a:srgbClr val="0070C0"/>
                </a:solidFill>
              </a:rPr>
              <a:t>sous- questions: </a:t>
            </a:r>
            <a:endParaRPr lang="fr-FR" sz="2000" b="1" dirty="0">
              <a:solidFill>
                <a:srgbClr val="0070C0"/>
              </a:solidFill>
            </a:endParaRPr>
          </a:p>
          <a:p>
            <a:pPr lvl="0" algn="just">
              <a:lnSpc>
                <a:spcPct val="120000"/>
              </a:lnSpc>
              <a:spcBef>
                <a:spcPts val="0"/>
              </a:spcBef>
              <a:buFont typeface="+mj-lt"/>
              <a:buAutoNum type="arabicPeriod"/>
            </a:pPr>
            <a:r>
              <a:rPr lang="fr-FR" b="1" dirty="0">
                <a:solidFill>
                  <a:schemeClr val="accent5">
                    <a:lumMod val="50000"/>
                  </a:schemeClr>
                </a:solidFill>
              </a:rPr>
              <a:t>Quelles sont les déterminants de la malnutrition chronique des enfants de moins de 5 ans pour expliquer la persistance de taux élevé de malnutrition au Niger ?</a:t>
            </a:r>
          </a:p>
          <a:p>
            <a:pPr algn="just">
              <a:lnSpc>
                <a:spcPct val="120000"/>
              </a:lnSpc>
              <a:spcBef>
                <a:spcPts val="0"/>
              </a:spcBef>
              <a:buFont typeface="+mj-lt"/>
              <a:buAutoNum type="arabicPeriod"/>
            </a:pPr>
            <a:r>
              <a:rPr lang="fr-FR" b="1" dirty="0">
                <a:solidFill>
                  <a:schemeClr val="accent6">
                    <a:lumMod val="75000"/>
                  </a:schemeClr>
                </a:solidFill>
              </a:rPr>
              <a:t>Comment prioriser les interventions en fonction de leur contribution à l’amélioration de l’état nutritionnelle ? </a:t>
            </a:r>
          </a:p>
          <a:p>
            <a:pPr lvl="0" algn="just">
              <a:lnSpc>
                <a:spcPct val="120000"/>
              </a:lnSpc>
              <a:spcBef>
                <a:spcPts val="0"/>
              </a:spcBef>
              <a:buFont typeface="+mj-lt"/>
              <a:buAutoNum type="arabicPeriod"/>
            </a:pPr>
            <a:r>
              <a:rPr lang="fr-FR" b="1" dirty="0">
                <a:solidFill>
                  <a:schemeClr val="accent1">
                    <a:lumMod val="75000"/>
                  </a:schemeClr>
                </a:solidFill>
              </a:rPr>
              <a:t>Quelles sont les caractéristiques/profils des populations les plus affectées par la malnutrition chronique ?</a:t>
            </a:r>
          </a:p>
          <a:p>
            <a:pPr lvl="0" algn="just">
              <a:lnSpc>
                <a:spcPct val="120000"/>
              </a:lnSpc>
              <a:spcBef>
                <a:spcPts val="0"/>
              </a:spcBef>
              <a:buFont typeface="+mj-lt"/>
              <a:buAutoNum type="arabicPeriod"/>
            </a:pPr>
            <a:r>
              <a:rPr lang="fr-FR" b="1" dirty="0">
                <a:solidFill>
                  <a:schemeClr val="accent5">
                    <a:lumMod val="50000"/>
                  </a:schemeClr>
                </a:solidFill>
              </a:rPr>
              <a:t>Comment  identifier  les  investissements  financiers  dans  le  domaine  de  la </a:t>
            </a:r>
            <a:r>
              <a:rPr lang="fr-FR" b="1" dirty="0" smtClean="0">
                <a:solidFill>
                  <a:schemeClr val="accent5">
                    <a:lumMod val="50000"/>
                  </a:schemeClr>
                </a:solidFill>
              </a:rPr>
              <a:t>nutrition  </a:t>
            </a:r>
            <a:r>
              <a:rPr lang="fr-FR" b="1" dirty="0">
                <a:solidFill>
                  <a:schemeClr val="accent5">
                    <a:lumMod val="50000"/>
                  </a:schemeClr>
                </a:solidFill>
              </a:rPr>
              <a:t>au  Niger  et  ont-ils  évolué  conformément  aux  besoins  budgétaires </a:t>
            </a:r>
            <a:r>
              <a:rPr lang="fr-FR" b="1" dirty="0" smtClean="0">
                <a:solidFill>
                  <a:schemeClr val="accent5">
                    <a:lumMod val="50000"/>
                  </a:schemeClr>
                </a:solidFill>
              </a:rPr>
              <a:t>définis </a:t>
            </a:r>
            <a:r>
              <a:rPr lang="fr-FR" b="1" dirty="0">
                <a:solidFill>
                  <a:schemeClr val="accent5">
                    <a:lumMod val="50000"/>
                  </a:schemeClr>
                </a:solidFill>
              </a:rPr>
              <a:t>dans le plan d’action multisectoriel de la </a:t>
            </a:r>
            <a:r>
              <a:rPr lang="fr-FR" b="1" dirty="0" err="1">
                <a:solidFill>
                  <a:schemeClr val="accent5">
                    <a:lumMod val="50000"/>
                  </a:schemeClr>
                </a:solidFill>
              </a:rPr>
              <a:t>PNSN</a:t>
            </a:r>
            <a:r>
              <a:rPr lang="fr-FR" b="1" dirty="0">
                <a:solidFill>
                  <a:schemeClr val="accent5">
                    <a:lumMod val="50000"/>
                  </a:schemeClr>
                </a:solidFill>
              </a:rPr>
              <a:t> ? </a:t>
            </a:r>
          </a:p>
          <a:p>
            <a:pPr lvl="0" algn="just">
              <a:lnSpc>
                <a:spcPct val="120000"/>
              </a:lnSpc>
            </a:pPr>
            <a:r>
              <a:rPr lang="fr-FR" b="1" dirty="0">
                <a:solidFill>
                  <a:schemeClr val="accent6">
                    <a:lumMod val="50000"/>
                  </a:schemeClr>
                </a:solidFill>
              </a:rPr>
              <a:t>5. Comment  identifier  et  utiliser  les  indicateurs  spécifiques  et  sensibles  à  la nutrition dans les secteurs contributifs dans le contexte du Niger et assurer une Système d’Information multisectoriel pour la nutrition ?</a:t>
            </a:r>
            <a:endParaRPr lang="fr-FR" b="1" dirty="0">
              <a:solidFill>
                <a:schemeClr val="accent6">
                  <a:lumMod val="50000"/>
                </a:schemeClr>
              </a:solidFill>
            </a:endParaRPr>
          </a:p>
        </p:txBody>
      </p:sp>
    </p:spTree>
    <p:extLst>
      <p:ext uri="{BB962C8B-B14F-4D97-AF65-F5344CB8AC3E}">
        <p14:creationId xmlns:p14="http://schemas.microsoft.com/office/powerpoint/2010/main" val="163422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500"/>
                                        <p:tgtEl>
                                          <p:spTgt spid="2">
                                            <p:txEl>
                                              <p:pRg st="2" end="2"/>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left)">
                                      <p:cBhvr>
                                        <p:cTn id="31" dur="500"/>
                                        <p:tgtEl>
                                          <p:spTgt spid="2">
                                            <p:txEl>
                                              <p:pRg st="4" end="4"/>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wipe(left)">
                                      <p:cBhvr>
                                        <p:cTn id="3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6983413" y="0"/>
            <a:ext cx="2160587"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1" name="ZoneTexte 10">
            <a:extLst>
              <a:ext uri="{FF2B5EF4-FFF2-40B4-BE49-F238E27FC236}">
                <a16:creationId xmlns:a16="http://schemas.microsoft.com/office/drawing/2014/main" xmlns="" id="{40F7D922-8A6D-4AEC-B44F-01D472F22DD8}"/>
              </a:ext>
            </a:extLst>
          </p:cNvPr>
          <p:cNvSpPr txBox="1"/>
          <p:nvPr/>
        </p:nvSpPr>
        <p:spPr>
          <a:xfrm>
            <a:off x="2339752" y="159023"/>
            <a:ext cx="4613766" cy="461665"/>
          </a:xfrm>
          <a:prstGeom prst="rect">
            <a:avLst/>
          </a:prstGeom>
          <a:noFill/>
        </p:spPr>
        <p:txBody>
          <a:bodyPr wrap="square" rtlCol="0">
            <a:spAutoFit/>
          </a:bodyPr>
          <a:lstStyle/>
          <a:p>
            <a:r>
              <a:rPr lang="fr-FR" sz="2400" b="1" dirty="0">
                <a:solidFill>
                  <a:schemeClr val="bg1"/>
                </a:solidFill>
              </a:rPr>
              <a:t>PLAN DE LA PRESENTATION</a:t>
            </a:r>
          </a:p>
        </p:txBody>
      </p:sp>
      <p:sp>
        <p:nvSpPr>
          <p:cNvPr id="8" name="ZoneTexte 7"/>
          <p:cNvSpPr txBox="1"/>
          <p:nvPr/>
        </p:nvSpPr>
        <p:spPr>
          <a:xfrm>
            <a:off x="392488" y="1775269"/>
            <a:ext cx="8508293" cy="4001095"/>
          </a:xfrm>
          <a:prstGeom prst="rect">
            <a:avLst/>
          </a:prstGeom>
          <a:noFill/>
        </p:spPr>
        <p:txBody>
          <a:bodyPr wrap="square" rtlCol="0">
            <a:spAutoFit/>
          </a:bodyPr>
          <a:lstStyle/>
          <a:p>
            <a:pPr marL="342900" indent="-342900">
              <a:spcBef>
                <a:spcPts val="600"/>
              </a:spcBef>
              <a:spcAft>
                <a:spcPts val="600"/>
              </a:spcAft>
              <a:buFont typeface="+mj-lt"/>
              <a:buAutoNum type="arabicPeriod"/>
            </a:pPr>
            <a:r>
              <a:rPr lang="fr-FR" sz="2800" b="1" dirty="0">
                <a:solidFill>
                  <a:schemeClr val="accent1">
                    <a:lumMod val="75000"/>
                  </a:schemeClr>
                </a:solidFill>
              </a:rPr>
              <a:t>Contexte, objectifs et résultats attendus,  acteurs et structure conceptuelle</a:t>
            </a:r>
          </a:p>
          <a:p>
            <a:pPr marL="342900" indent="-342900">
              <a:spcBef>
                <a:spcPts val="600"/>
              </a:spcBef>
              <a:spcAft>
                <a:spcPts val="600"/>
              </a:spcAft>
              <a:buFont typeface="+mj-lt"/>
              <a:buAutoNum type="arabicPeriod"/>
            </a:pPr>
            <a:r>
              <a:rPr lang="fr-FR" sz="2800" b="1" dirty="0">
                <a:solidFill>
                  <a:schemeClr val="accent1"/>
                </a:solidFill>
              </a:rPr>
              <a:t>Objectifs du système d’Information multisectorielle  sur la nutrition de la PNIN</a:t>
            </a:r>
          </a:p>
          <a:p>
            <a:pPr marL="342900" indent="-342900">
              <a:spcBef>
                <a:spcPts val="600"/>
              </a:spcBef>
              <a:spcAft>
                <a:spcPts val="600"/>
              </a:spcAft>
              <a:buFont typeface="+mj-lt"/>
              <a:buAutoNum type="arabicPeriod"/>
            </a:pPr>
            <a:r>
              <a:rPr lang="fr-FR" sz="2800" b="1" dirty="0">
                <a:solidFill>
                  <a:schemeClr val="accent5">
                    <a:lumMod val="50000"/>
                  </a:schemeClr>
                </a:solidFill>
              </a:rPr>
              <a:t>Les critères de qualité, des caractéristiques minimum attendues pour un système d’information</a:t>
            </a:r>
          </a:p>
          <a:p>
            <a:pPr marL="342900" indent="-342900">
              <a:spcBef>
                <a:spcPts val="600"/>
              </a:spcBef>
              <a:spcAft>
                <a:spcPts val="600"/>
              </a:spcAft>
              <a:buFont typeface="+mj-lt"/>
              <a:buAutoNum type="arabicPeriod"/>
            </a:pPr>
            <a:r>
              <a:rPr lang="fr-FR" sz="2800" b="1" dirty="0">
                <a:solidFill>
                  <a:schemeClr val="accent6">
                    <a:lumMod val="75000"/>
                  </a:schemeClr>
                </a:solidFill>
              </a:rPr>
              <a:t>Le Portail Web de la </a:t>
            </a:r>
            <a:r>
              <a:rPr lang="fr-FR" sz="2800" b="1" dirty="0" err="1">
                <a:solidFill>
                  <a:schemeClr val="accent6">
                    <a:lumMod val="75000"/>
                  </a:schemeClr>
                </a:solidFill>
              </a:rPr>
              <a:t>PNIN</a:t>
            </a:r>
            <a:endParaRPr lang="fr-FR" sz="2800" b="1" dirty="0">
              <a:solidFill>
                <a:schemeClr val="accent6">
                  <a:lumMod val="75000"/>
                </a:schemeClr>
              </a:solidFill>
            </a:endParaRPr>
          </a:p>
        </p:txBody>
      </p:sp>
    </p:spTree>
    <p:extLst>
      <p:ext uri="{BB962C8B-B14F-4D97-AF65-F5344CB8AC3E}">
        <p14:creationId xmlns:p14="http://schemas.microsoft.com/office/powerpoint/2010/main" val="261788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left)">
                                      <p:cBhvr>
                                        <p:cTn id="19" dur="500"/>
                                        <p:tgtEl>
                                          <p:spTgt spid="8">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left)">
                                      <p:cBhvr>
                                        <p:cTn id="23" dur="500"/>
                                        <p:tgtEl>
                                          <p:spTgt spid="8">
                                            <p:txEl>
                                              <p:pRg st="2" end="2"/>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A17C7CB0-BFF9-41CE-BA9A-C62D10AB89CE}"/>
              </a:ext>
            </a:extLst>
          </p:cNvPr>
          <p:cNvSpPr>
            <a:spLocks noGrp="1"/>
          </p:cNvSpPr>
          <p:nvPr>
            <p:ph type="sldNum" sz="quarter" idx="12"/>
          </p:nvPr>
        </p:nvSpPr>
        <p:spPr/>
        <p:txBody>
          <a:bodyPr/>
          <a:lstStyle/>
          <a:p>
            <a:fld id="{02C702AE-1502-43AE-8DBA-2BCAD3408EF2}" type="slidenum">
              <a:rPr lang="fr-FR" smtClean="0">
                <a:solidFill>
                  <a:srgbClr val="FFFFFF"/>
                </a:solidFill>
              </a:rPr>
              <a:pPr/>
              <a:t>20</a:t>
            </a:fld>
            <a:endParaRPr lang="fr-FR">
              <a:solidFill>
                <a:srgbClr val="FFFFFF"/>
              </a:solidFill>
            </a:endParaRPr>
          </a:p>
        </p:txBody>
      </p:sp>
      <p:pic>
        <p:nvPicPr>
          <p:cNvPr id="11" name="Espace réservé du contenu 10"/>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5828632" y="930892"/>
            <a:ext cx="1272455" cy="1800000"/>
          </a:xfrm>
        </p:spPr>
      </p:pic>
      <p:pic>
        <p:nvPicPr>
          <p:cNvPr id="12" name="Espace réservé du contenu 11"/>
          <p:cNvPicPr>
            <a:picLocks noGrp="1" noChangeAspect="1"/>
          </p:cNvPicPr>
          <p:nvPr>
            <p:ph sz="quarter" idx="18"/>
          </p:nvPr>
        </p:nvPicPr>
        <p:blipFill>
          <a:blip r:embed="rId4" cstate="print">
            <a:extLst>
              <a:ext uri="{28A0092B-C50C-407E-A947-70E740481C1C}">
                <a14:useLocalDpi xmlns:a14="http://schemas.microsoft.com/office/drawing/2010/main" val="0"/>
              </a:ext>
            </a:extLst>
          </a:blip>
          <a:stretch>
            <a:fillRect/>
          </a:stretch>
        </p:blipFill>
        <p:spPr>
          <a:xfrm>
            <a:off x="114950" y="4751188"/>
            <a:ext cx="1273353" cy="1800000"/>
          </a:xfr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4293" y="930892"/>
            <a:ext cx="1273655" cy="1800000"/>
          </a:xfrm>
          <a:prstGeom prst="rect">
            <a:avLst/>
          </a:prstGeom>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3099" y="930892"/>
            <a:ext cx="1273033" cy="1800000"/>
          </a:xfrm>
          <a:prstGeom prst="rect">
            <a:avLst/>
          </a:prstGeom>
        </p:spPr>
      </p:pic>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4430" y="930892"/>
            <a:ext cx="1272189" cy="1800000"/>
          </a:xfrm>
          <a:prstGeom prst="rect">
            <a:avLst/>
          </a:prstGeom>
        </p:spPr>
      </p:pic>
      <p:pic>
        <p:nvPicPr>
          <p:cNvPr id="16" name="Imag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9961" y="930892"/>
            <a:ext cx="1272456" cy="1800000"/>
          </a:xfrm>
          <a:prstGeom prst="rect">
            <a:avLst/>
          </a:prstGeom>
        </p:spPr>
      </p:pic>
      <p:pic>
        <p:nvPicPr>
          <p:cNvPr id="17" name="Imag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9229" y="930892"/>
            <a:ext cx="1273051" cy="1800000"/>
          </a:xfrm>
          <a:prstGeom prst="rect">
            <a:avLst/>
          </a:prstGeom>
        </p:spPr>
      </p:pic>
      <p:pic>
        <p:nvPicPr>
          <p:cNvPr id="18" name="Imag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61044" y="2841040"/>
            <a:ext cx="1273051" cy="1800000"/>
          </a:xfrm>
          <a:prstGeom prst="rect">
            <a:avLst/>
          </a:prstGeom>
        </p:spPr>
      </p:pic>
      <p:pic>
        <p:nvPicPr>
          <p:cNvPr id="19" name="Imag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91347" y="2841040"/>
            <a:ext cx="1273469" cy="1800000"/>
          </a:xfrm>
          <a:prstGeom prst="rect">
            <a:avLst/>
          </a:prstGeom>
        </p:spPr>
      </p:pic>
      <p:pic>
        <p:nvPicPr>
          <p:cNvPr id="20" name="Imag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00853" y="2841040"/>
            <a:ext cx="1272835" cy="1800000"/>
          </a:xfrm>
          <a:prstGeom prst="rect">
            <a:avLst/>
          </a:prstGeom>
        </p:spPr>
      </p:pic>
      <p:pic>
        <p:nvPicPr>
          <p:cNvPr id="21" name="Imag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7898" y="2841040"/>
            <a:ext cx="2545703" cy="1800000"/>
          </a:xfrm>
          <a:prstGeom prst="rect">
            <a:avLst/>
          </a:prstGeom>
        </p:spPr>
      </p:pic>
      <p:pic>
        <p:nvPicPr>
          <p:cNvPr id="22" name="Imag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30940" y="2841040"/>
            <a:ext cx="1272852" cy="1800000"/>
          </a:xfrm>
          <a:prstGeom prst="rect">
            <a:avLst/>
          </a:prstGeom>
        </p:spPr>
      </p:pic>
      <p:pic>
        <p:nvPicPr>
          <p:cNvPr id="23" name="Imag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60228" y="4751188"/>
            <a:ext cx="1273222" cy="1800000"/>
          </a:xfrm>
          <a:prstGeom prst="rect">
            <a:avLst/>
          </a:prstGeom>
        </p:spPr>
      </p:pic>
      <p:pic>
        <p:nvPicPr>
          <p:cNvPr id="24" name="Imag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05375" y="4751188"/>
            <a:ext cx="1272771" cy="1800000"/>
          </a:xfrm>
          <a:prstGeom prst="rect">
            <a:avLst/>
          </a:prstGeom>
        </p:spPr>
      </p:pic>
      <p:pic>
        <p:nvPicPr>
          <p:cNvPr id="25" name="Imag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71848" y="4751188"/>
            <a:ext cx="1272785" cy="1800000"/>
          </a:xfrm>
          <a:prstGeom prst="rect">
            <a:avLst/>
          </a:prstGeom>
        </p:spPr>
      </p:pic>
      <p:pic>
        <p:nvPicPr>
          <p:cNvPr id="26" name="Image 2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31336" y="4751188"/>
            <a:ext cx="1272456" cy="1800000"/>
          </a:xfrm>
          <a:prstGeom prst="rect">
            <a:avLst/>
          </a:prstGeom>
        </p:spPr>
      </p:pic>
      <p:sp>
        <p:nvSpPr>
          <p:cNvPr id="27" name="ZoneTexte 26"/>
          <p:cNvSpPr txBox="1"/>
          <p:nvPr/>
        </p:nvSpPr>
        <p:spPr>
          <a:xfrm>
            <a:off x="2227496" y="56818"/>
            <a:ext cx="4755918" cy="707886"/>
          </a:xfrm>
          <a:prstGeom prst="rect">
            <a:avLst/>
          </a:prstGeom>
          <a:noFill/>
        </p:spPr>
        <p:txBody>
          <a:bodyPr wrap="square" rtlCol="0">
            <a:spAutoFit/>
          </a:bodyPr>
          <a:lstStyle/>
          <a:p>
            <a:pPr marL="0" marR="0" lvl="0" indent="0" algn="l" defTabSz="363538" rtl="0" eaLnBrk="1" fontAlgn="auto" latinLnBrk="0" hangingPunct="1">
              <a:lnSpc>
                <a:spcPct val="100000"/>
              </a:lnSpc>
              <a:spcBef>
                <a:spcPts val="0"/>
              </a:spcBef>
              <a:spcAft>
                <a:spcPts val="0"/>
              </a:spcAft>
              <a:buClrTx/>
              <a:buSzTx/>
              <a:buFontTx/>
              <a:buNone/>
              <a:tabLst>
                <a:tab pos="903288" algn="l"/>
                <a:tab pos="1077913" algn="l"/>
              </a:tabLst>
              <a:defRPr/>
            </a:pPr>
            <a:r>
              <a:rPr lang="fr-FR" sz="2000" b="1" cap="small" dirty="0" smtClean="0">
                <a:solidFill>
                  <a:srgbClr val="FFFFFF"/>
                </a:solidFill>
                <a:latin typeface="Trebuchet MS"/>
              </a:rPr>
              <a:t>3. </a:t>
            </a:r>
            <a:r>
              <a:rPr kumimoji="0" lang="fr-FR" sz="2000" b="1" i="0" u="none" strike="noStrike" kern="1200" cap="small" spc="0" normalizeH="0" baseline="0" noProof="0" dirty="0" smtClean="0">
                <a:ln>
                  <a:noFill/>
                </a:ln>
                <a:solidFill>
                  <a:srgbClr val="FFFFFF"/>
                </a:solidFill>
                <a:effectLst/>
                <a:uLnTx/>
                <a:uFillTx/>
                <a:latin typeface="Trebuchet MS"/>
                <a:ea typeface="+mn-ea"/>
                <a:cs typeface="+mn-cs"/>
              </a:rPr>
              <a:t>PRÉSENTATION </a:t>
            </a:r>
            <a:r>
              <a:rPr kumimoji="0" lang="fr-FR" sz="2000" b="1" i="0" u="none" strike="noStrike" kern="1200" cap="small" spc="0" normalizeH="0" baseline="0" noProof="0" dirty="0" smtClean="0">
                <a:ln>
                  <a:noFill/>
                </a:ln>
                <a:solidFill>
                  <a:srgbClr val="FFFFFF"/>
                </a:solidFill>
                <a:effectLst/>
                <a:uLnTx/>
                <a:uFillTx/>
                <a:latin typeface="Trebuchet MS"/>
                <a:ea typeface="+mn-ea"/>
                <a:cs typeface="+mn-cs"/>
              </a:rPr>
              <a:t>SUCCINTE DES QUESTION </a:t>
            </a:r>
            <a:r>
              <a:rPr kumimoji="0" lang="fr-FR" sz="2000" b="1" i="0" u="none" strike="noStrike" kern="1200" cap="small" spc="0" normalizeH="0" baseline="0" noProof="0" dirty="0" smtClean="0">
                <a:ln>
                  <a:noFill/>
                </a:ln>
                <a:solidFill>
                  <a:srgbClr val="FFFFFF"/>
                </a:solidFill>
                <a:effectLst/>
                <a:uLnTx/>
                <a:uFillTx/>
                <a:latin typeface="Trebuchet MS"/>
                <a:ea typeface="+mn-ea"/>
                <a:cs typeface="+mn-cs"/>
              </a:rPr>
              <a:t>FORMULÉES </a:t>
            </a:r>
            <a:r>
              <a:rPr kumimoji="0" lang="fr-FR" sz="2000" b="1" i="0" u="none" strike="noStrike" kern="1200" cap="small" spc="0" normalizeH="0" baseline="0" noProof="0" dirty="0" err="1" smtClean="0">
                <a:ln>
                  <a:noFill/>
                </a:ln>
                <a:solidFill>
                  <a:srgbClr val="FFFFFF"/>
                </a:solidFill>
                <a:effectLst/>
                <a:uLnTx/>
                <a:uFillTx/>
                <a:latin typeface="Trebuchet MS"/>
                <a:ea typeface="+mn-ea"/>
                <a:cs typeface="+mn-cs"/>
              </a:rPr>
              <a:t>PCA</a:t>
            </a:r>
            <a:r>
              <a:rPr kumimoji="0" lang="fr-FR" sz="2000" b="1" i="0" u="none" strike="noStrike" kern="1200" cap="small" spc="0" normalizeH="0" baseline="0" noProof="0" dirty="0" smtClean="0">
                <a:ln>
                  <a:noFill/>
                </a:ln>
                <a:solidFill>
                  <a:srgbClr val="FFFFFF"/>
                </a:solidFill>
                <a:effectLst/>
                <a:uLnTx/>
                <a:uFillTx/>
                <a:latin typeface="Trebuchet MS"/>
                <a:ea typeface="+mn-ea"/>
                <a:cs typeface="+mn-cs"/>
              </a:rPr>
              <a:t> 2019-2020</a:t>
            </a:r>
            <a:endParaRPr kumimoji="0" lang="fr-FR" sz="2000" b="1" i="0" u="none" strike="noStrike" kern="1200" cap="small" spc="0" normalizeH="0" baseline="0" noProof="0" dirty="0">
              <a:ln>
                <a:noFill/>
              </a:ln>
              <a:solidFill>
                <a:srgbClr val="FFFFFF"/>
              </a:solidFill>
              <a:effectLst/>
              <a:uLnTx/>
              <a:uFillTx/>
              <a:latin typeface="Trebuchet MS"/>
              <a:ea typeface="+mn-ea"/>
              <a:cs typeface="+mn-cs"/>
            </a:endParaRPr>
          </a:p>
        </p:txBody>
      </p:sp>
      <p:grpSp>
        <p:nvGrpSpPr>
          <p:cNvPr id="28" name="Groupe 27"/>
          <p:cNvGrpSpPr/>
          <p:nvPr/>
        </p:nvGrpSpPr>
        <p:grpSpPr>
          <a:xfrm>
            <a:off x="6983413" y="0"/>
            <a:ext cx="2190482" cy="720725"/>
            <a:chOff x="6983413" y="0"/>
            <a:chExt cx="2190482" cy="720725"/>
          </a:xfrm>
        </p:grpSpPr>
        <p:grpSp>
          <p:nvGrpSpPr>
            <p:cNvPr id="29" name="Group 4"/>
            <p:cNvGrpSpPr>
              <a:grpSpLocks noChangeAspect="1"/>
            </p:cNvGrpSpPr>
            <p:nvPr/>
          </p:nvGrpSpPr>
          <p:grpSpPr bwMode="auto">
            <a:xfrm>
              <a:off x="6983413" y="0"/>
              <a:ext cx="2160587" cy="720725"/>
              <a:chOff x="4399" y="0"/>
              <a:chExt cx="1361" cy="454"/>
            </a:xfrm>
          </p:grpSpPr>
          <p:sp>
            <p:nvSpPr>
              <p:cNvPr id="3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75757"/>
                  </a:solidFill>
                  <a:effectLst/>
                  <a:uLnTx/>
                  <a:uFillTx/>
                  <a:latin typeface="Trebuchet MS"/>
                  <a:ea typeface="+mn-ea"/>
                  <a:cs typeface="+mn-cs"/>
                </a:endParaRPr>
              </a:p>
            </p:txBody>
          </p:sp>
          <p:pic>
            <p:nvPicPr>
              <p:cNvPr id="32"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 name="Image 2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124101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par>
                                <p:cTn id="16" presetID="5"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par>
                                <p:cTn id="19" presetID="5"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par>
                                <p:cTn id="22" presetID="5"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across)">
                                      <p:cBhvr>
                                        <p:cTn id="24" dur="500"/>
                                        <p:tgtEl>
                                          <p:spTgt spid="13"/>
                                        </p:tgtEl>
                                      </p:cBhvr>
                                    </p:animEffect>
                                  </p:childTnLst>
                                </p:cTn>
                              </p:par>
                              <p:par>
                                <p:cTn id="25" presetID="5"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par>
                                <p:cTn id="28" presetID="5"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par>
                                <p:cTn id="31" presetID="5"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heckerboard(across)">
                                      <p:cBhvr>
                                        <p:cTn id="33" dur="500"/>
                                        <p:tgtEl>
                                          <p:spTgt spid="16"/>
                                        </p:tgtEl>
                                      </p:cBhvr>
                                    </p:animEffect>
                                  </p:childTnLst>
                                </p:cTn>
                              </p:par>
                              <p:par>
                                <p:cTn id="34" presetID="5" presetClass="entr" presetSubtype="1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heckerboard(across)">
                                      <p:cBhvr>
                                        <p:cTn id="36" dur="500"/>
                                        <p:tgtEl>
                                          <p:spTgt spid="17"/>
                                        </p:tgtEl>
                                      </p:cBhvr>
                                    </p:animEffect>
                                  </p:childTnLst>
                                </p:cTn>
                              </p:par>
                              <p:par>
                                <p:cTn id="37" presetID="5" presetClass="entr" presetSubtype="1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heckerboard(across)">
                                      <p:cBhvr>
                                        <p:cTn id="39" dur="500"/>
                                        <p:tgtEl>
                                          <p:spTgt spid="18"/>
                                        </p:tgtEl>
                                      </p:cBhvr>
                                    </p:animEffect>
                                  </p:childTnLst>
                                </p:cTn>
                              </p:par>
                              <p:par>
                                <p:cTn id="40" presetID="5" presetClass="entr" presetSubtype="1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heckerboard(across)">
                                      <p:cBhvr>
                                        <p:cTn id="42" dur="500"/>
                                        <p:tgtEl>
                                          <p:spTgt spid="19"/>
                                        </p:tgtEl>
                                      </p:cBhvr>
                                    </p:animEffect>
                                  </p:childTnLst>
                                </p:cTn>
                              </p:par>
                              <p:par>
                                <p:cTn id="43" presetID="5" presetClass="entr" presetSubtype="1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heckerboard(across)">
                                      <p:cBhvr>
                                        <p:cTn id="45" dur="500"/>
                                        <p:tgtEl>
                                          <p:spTgt spid="20"/>
                                        </p:tgtEl>
                                      </p:cBhvr>
                                    </p:animEffect>
                                  </p:childTnLst>
                                </p:cTn>
                              </p:par>
                              <p:par>
                                <p:cTn id="46" presetID="5" presetClass="entr" presetSubtype="1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checkerboard(across)">
                                      <p:cBhvr>
                                        <p:cTn id="48" dur="500"/>
                                        <p:tgtEl>
                                          <p:spTgt spid="21"/>
                                        </p:tgtEl>
                                      </p:cBhvr>
                                    </p:animEffect>
                                  </p:childTnLst>
                                </p:cTn>
                              </p:par>
                              <p:par>
                                <p:cTn id="49" presetID="5" presetClass="entr" presetSubtype="1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checkerboard(across)">
                                      <p:cBhvr>
                                        <p:cTn id="51" dur="500"/>
                                        <p:tgtEl>
                                          <p:spTgt spid="22"/>
                                        </p:tgtEl>
                                      </p:cBhvr>
                                    </p:animEffect>
                                  </p:childTnLst>
                                </p:cTn>
                              </p:par>
                              <p:par>
                                <p:cTn id="52" presetID="5" presetClass="entr" presetSubtype="1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heckerboard(across)">
                                      <p:cBhvr>
                                        <p:cTn id="54" dur="500"/>
                                        <p:tgtEl>
                                          <p:spTgt spid="23"/>
                                        </p:tgtEl>
                                      </p:cBhvr>
                                    </p:animEffect>
                                  </p:childTnLst>
                                </p:cTn>
                              </p:par>
                              <p:par>
                                <p:cTn id="55" presetID="5" presetClass="entr" presetSubtype="1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checkerboard(across)">
                                      <p:cBhvr>
                                        <p:cTn id="57" dur="500"/>
                                        <p:tgtEl>
                                          <p:spTgt spid="24"/>
                                        </p:tgtEl>
                                      </p:cBhvr>
                                    </p:animEffect>
                                  </p:childTnLst>
                                </p:cTn>
                              </p:par>
                              <p:par>
                                <p:cTn id="58" presetID="5" presetClass="entr" presetSubtype="1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checkerboard(across)">
                                      <p:cBhvr>
                                        <p:cTn id="60" dur="500"/>
                                        <p:tgtEl>
                                          <p:spTgt spid="25"/>
                                        </p:tgtEl>
                                      </p:cBhvr>
                                    </p:animEffect>
                                  </p:childTnLst>
                                </p:cTn>
                              </p:par>
                              <p:par>
                                <p:cTn id="61" presetID="5" presetClass="entr" presetSubtype="1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checkerboard(across)">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2">
            <a:extLst>
              <a:ext uri="{FF2B5EF4-FFF2-40B4-BE49-F238E27FC236}">
                <a16:creationId xmlns:a16="http://schemas.microsoft.com/office/drawing/2014/main" xmlns="" id="{90782D16-951F-410C-A02A-6632C86469E3}"/>
              </a:ext>
            </a:extLst>
          </p:cNvPr>
          <p:cNvSpPr>
            <a:spLocks/>
          </p:cNvSpPr>
          <p:nvPr/>
        </p:nvSpPr>
        <p:spPr bwMode="auto">
          <a:xfrm>
            <a:off x="179512" y="1556791"/>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Wa fonda goy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aran</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kam</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ka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ga</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aï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hangane</a:t>
            </a:r>
            <a:endPar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endParaRPr>
          </a:p>
        </p:txBody>
      </p:sp>
      <p:grpSp>
        <p:nvGrpSpPr>
          <p:cNvPr id="7" name="Group 42">
            <a:extLst>
              <a:ext uri="{FF2B5EF4-FFF2-40B4-BE49-F238E27FC236}">
                <a16:creationId xmlns:a16="http://schemas.microsoft.com/office/drawing/2014/main" xmlns="" id="{C59BCD19-87EE-46CD-8251-5A64493344B1}"/>
              </a:ext>
            </a:extLst>
          </p:cNvPr>
          <p:cNvGrpSpPr>
            <a:grpSpLocks/>
          </p:cNvGrpSpPr>
          <p:nvPr/>
        </p:nvGrpSpPr>
        <p:grpSpPr bwMode="auto">
          <a:xfrm>
            <a:off x="8172450" y="6669088"/>
            <a:ext cx="971550" cy="188912"/>
            <a:chOff x="48" y="192"/>
            <a:chExt cx="929" cy="153"/>
          </a:xfrm>
        </p:grpSpPr>
        <p:sp>
          <p:nvSpPr>
            <p:cNvPr id="8" name="AutoShape 41">
              <a:extLst>
                <a:ext uri="{FF2B5EF4-FFF2-40B4-BE49-F238E27FC236}">
                  <a16:creationId xmlns:a16="http://schemas.microsoft.com/office/drawing/2014/main" xmlns="" id="{E5941E02-7291-4671-91C6-B4ED5B8305CE}"/>
                </a:ext>
              </a:extLst>
            </p:cNvPr>
            <p:cNvSpPr>
              <a:spLocks noChangeArrowheads="1"/>
            </p:cNvSpPr>
            <p:nvPr/>
          </p:nvSpPr>
          <p:spPr bwMode="auto">
            <a:xfrm>
              <a:off x="48" y="192"/>
              <a:ext cx="929" cy="153"/>
            </a:xfrm>
            <a:prstGeom prst="actionButtonBlank">
              <a:avLst/>
            </a:prstGeom>
            <a:solidFill>
              <a:srgbClr val="FFFFFF"/>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fr-FR" altLang="fr-FR" b="1">
                <a:solidFill>
                  <a:prstClr val="black"/>
                </a:solidFill>
              </a:endParaRPr>
            </a:p>
          </p:txBody>
        </p:sp>
        <p:grpSp>
          <p:nvGrpSpPr>
            <p:cNvPr id="9" name="Group 40">
              <a:extLst>
                <a:ext uri="{FF2B5EF4-FFF2-40B4-BE49-F238E27FC236}">
                  <a16:creationId xmlns:a16="http://schemas.microsoft.com/office/drawing/2014/main" xmlns="" id="{1175B6BF-4C5D-446C-8101-A7B733C5967A}"/>
                </a:ext>
              </a:extLst>
            </p:cNvPr>
            <p:cNvGrpSpPr>
              <a:grpSpLocks/>
            </p:cNvGrpSpPr>
            <p:nvPr/>
          </p:nvGrpSpPr>
          <p:grpSpPr bwMode="auto">
            <a:xfrm>
              <a:off x="56" y="201"/>
              <a:ext cx="912" cy="135"/>
              <a:chOff x="185" y="195"/>
              <a:chExt cx="914" cy="135"/>
            </a:xfrm>
          </p:grpSpPr>
          <p:sp>
            <p:nvSpPr>
              <p:cNvPr id="10" name="Rectangle 37">
                <a:extLst>
                  <a:ext uri="{FF2B5EF4-FFF2-40B4-BE49-F238E27FC236}">
                    <a16:creationId xmlns:a16="http://schemas.microsoft.com/office/drawing/2014/main" xmlns="" id="{8380AD9E-6C83-4667-A1DF-6569B8D5CD76}"/>
                  </a:ext>
                </a:extLst>
              </p:cNvPr>
              <p:cNvSpPr>
                <a:spLocks noChangeArrowheads="1"/>
              </p:cNvSpPr>
              <p:nvPr/>
            </p:nvSpPr>
            <p:spPr bwMode="auto">
              <a:xfrm>
                <a:off x="185" y="197"/>
                <a:ext cx="914"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fr-FR" altLang="fr-FR" b="1">
                  <a:solidFill>
                    <a:prstClr val="black"/>
                  </a:solidFill>
                </a:endParaRPr>
              </a:p>
            </p:txBody>
          </p:sp>
          <p:pic>
            <p:nvPicPr>
              <p:cNvPr id="11" name="Picture 36" descr="SOFRECO">
                <a:extLst>
                  <a:ext uri="{FF2B5EF4-FFF2-40B4-BE49-F238E27FC236}">
                    <a16:creationId xmlns:a16="http://schemas.microsoft.com/office/drawing/2014/main" xmlns="" id="{D67EAD1B-2C96-4CA4-8316-3F867CEB47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195"/>
                <a:ext cx="90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Forme 2">
            <a:extLst>
              <a:ext uri="{FF2B5EF4-FFF2-40B4-BE49-F238E27FC236}">
                <a16:creationId xmlns:a16="http://schemas.microsoft.com/office/drawing/2014/main" xmlns="" id="{2C45361A-595A-42DA-969E-9D5AB3B48A59}"/>
              </a:ext>
            </a:extLst>
          </p:cNvPr>
          <p:cNvSpPr>
            <a:spLocks/>
          </p:cNvSpPr>
          <p:nvPr/>
        </p:nvSpPr>
        <p:spPr bwMode="auto">
          <a:xfrm>
            <a:off x="184583" y="2204863"/>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sv-SE" sz="4000" b="1" dirty="0">
                <a:ln w="0"/>
                <a:solidFill>
                  <a:schemeClr val="accent6">
                    <a:lumMod val="75000"/>
                  </a:schemeClr>
                </a:solidFill>
                <a:effectLst>
                  <a:outerShdw blurRad="38100" dist="19050" dir="2700000" algn="tl" rotWithShape="0">
                    <a:schemeClr val="dk1">
                      <a:alpha val="40000"/>
                    </a:schemeClr>
                  </a:outerShdw>
                </a:effectLst>
                <a:latin typeface="Calibri" pitchFamily="34" charset="0"/>
              </a:rPr>
              <a:t>Na gode da kou ka bani hankalin kou</a:t>
            </a:r>
            <a:endParaRPr lang="fr-CA" sz="4000" b="1" dirty="0">
              <a:ln w="0"/>
              <a:solidFill>
                <a:schemeClr val="accent6">
                  <a:lumMod val="75000"/>
                </a:schemeClr>
              </a:solidFill>
              <a:effectLst>
                <a:outerShdw blurRad="38100" dist="19050" dir="2700000" algn="tl" rotWithShape="0">
                  <a:schemeClr val="dk1">
                    <a:alpha val="40000"/>
                  </a:schemeClr>
                </a:outerShdw>
              </a:effectLst>
              <a:latin typeface="Calibri" pitchFamily="34" charset="0"/>
            </a:endParaRPr>
          </a:p>
        </p:txBody>
      </p:sp>
      <p:sp>
        <p:nvSpPr>
          <p:cNvPr id="13" name="Forme 2">
            <a:extLst>
              <a:ext uri="{FF2B5EF4-FFF2-40B4-BE49-F238E27FC236}">
                <a16:creationId xmlns:a16="http://schemas.microsoft.com/office/drawing/2014/main" xmlns="" id="{1B4F30C4-0278-4E91-930A-109066B3E455}"/>
              </a:ext>
            </a:extLst>
          </p:cNvPr>
          <p:cNvSpPr>
            <a:spLocks/>
          </p:cNvSpPr>
          <p:nvPr/>
        </p:nvSpPr>
        <p:spPr bwMode="auto">
          <a:xfrm>
            <a:off x="184822" y="2852935"/>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4">
                    <a:lumMod val="75000"/>
                  </a:schemeClr>
                </a:solidFill>
                <a:effectLst>
                  <a:outerShdw blurRad="38100" dist="19050" dir="2700000" algn="tl" rotWithShape="0">
                    <a:schemeClr val="dk1">
                      <a:alpha val="40000"/>
                    </a:schemeClr>
                  </a:outerShdw>
                </a:effectLst>
                <a:latin typeface="Calibri" pitchFamily="34" charset="0"/>
              </a:rPr>
              <a:t>Merci de votre attention</a:t>
            </a:r>
          </a:p>
        </p:txBody>
      </p:sp>
      <p:grpSp>
        <p:nvGrpSpPr>
          <p:cNvPr id="14" name="Groupe 13"/>
          <p:cNvGrpSpPr/>
          <p:nvPr/>
        </p:nvGrpSpPr>
        <p:grpSpPr>
          <a:xfrm>
            <a:off x="6983413" y="0"/>
            <a:ext cx="2160587" cy="720725"/>
            <a:chOff x="6983413" y="0"/>
            <a:chExt cx="2190482" cy="720725"/>
          </a:xfrm>
        </p:grpSpPr>
        <p:grpSp>
          <p:nvGrpSpPr>
            <p:cNvPr id="15" name="Group 4"/>
            <p:cNvGrpSpPr>
              <a:grpSpLocks noChangeAspect="1"/>
            </p:cNvGrpSpPr>
            <p:nvPr/>
          </p:nvGrpSpPr>
          <p:grpSpPr bwMode="auto">
            <a:xfrm>
              <a:off x="6983413" y="0"/>
              <a:ext cx="2160587" cy="720725"/>
              <a:chOff x="4399" y="0"/>
              <a:chExt cx="1361" cy="454"/>
            </a:xfrm>
          </p:grpSpPr>
          <p:sp>
            <p:nvSpPr>
              <p:cNvPr id="17"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pic>
            <p:nvPicPr>
              <p:cNvPr id="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7312" y="4076936"/>
            <a:ext cx="4277176" cy="2016224"/>
          </a:xfrm>
          <a:prstGeom prst="rect">
            <a:avLst/>
          </a:prstGeom>
        </p:spPr>
      </p:pic>
    </p:spTree>
    <p:extLst>
      <p:ext uri="{BB962C8B-B14F-4D97-AF65-F5344CB8AC3E}">
        <p14:creationId xmlns:p14="http://schemas.microsoft.com/office/powerpoint/2010/main" val="266504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39752" y="78745"/>
            <a:ext cx="4752528" cy="523220"/>
          </a:xfrm>
          <a:prstGeom prst="rect">
            <a:avLst/>
          </a:prstGeom>
          <a:noFill/>
        </p:spPr>
        <p:txBody>
          <a:bodyPr wrap="square" rtlCol="0">
            <a:spAutoFit/>
          </a:bodyPr>
          <a:lstStyle/>
          <a:p>
            <a:pPr>
              <a:tabLst>
                <a:tab pos="903288" algn="l"/>
                <a:tab pos="1077913" algn="l"/>
              </a:tabLst>
            </a:pPr>
            <a:r>
              <a:rPr lang="fr-FR" sz="2800" b="1" dirty="0">
                <a:solidFill>
                  <a:schemeClr val="bg1"/>
                </a:solidFill>
              </a:rPr>
              <a:t>1</a:t>
            </a:r>
            <a:r>
              <a:rPr lang="fr-FR" sz="2800" b="1" dirty="0" smtClean="0">
                <a:solidFill>
                  <a:schemeClr val="bg1"/>
                </a:solidFill>
              </a:rPr>
              <a:t>. CONTEXTE</a:t>
            </a:r>
            <a:endParaRPr lang="fr-FR" sz="2800" b="1" dirty="0">
              <a:solidFill>
                <a:schemeClr val="bg1"/>
              </a:solidFill>
            </a:endParaRPr>
          </a:p>
        </p:txBody>
      </p:sp>
      <p:sp>
        <p:nvSpPr>
          <p:cNvPr id="8" name="Espace réservé du contenu 2">
            <a:extLst>
              <a:ext uri="{FF2B5EF4-FFF2-40B4-BE49-F238E27FC236}">
                <a16:creationId xmlns:a16="http://schemas.microsoft.com/office/drawing/2014/main" xmlns="" id="{D166A077-230D-4C7B-B9AA-2E2587798502}"/>
              </a:ext>
            </a:extLst>
          </p:cNvPr>
          <p:cNvSpPr txBox="1">
            <a:spLocks/>
          </p:cNvSpPr>
          <p:nvPr/>
        </p:nvSpPr>
        <p:spPr>
          <a:xfrm>
            <a:off x="179512" y="1268760"/>
            <a:ext cx="2520280" cy="2549896"/>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300" dirty="0"/>
              <a:t>Une situation d’insécurité alimentaire et nutritionnelle préoccupante et structurelle </a:t>
            </a:r>
          </a:p>
          <a:p>
            <a:pPr marL="0" indent="0" algn="ctr">
              <a:buNone/>
            </a:pPr>
            <a:endParaRPr lang="fr-FR" sz="2300" dirty="0"/>
          </a:p>
        </p:txBody>
      </p:sp>
      <p:sp>
        <p:nvSpPr>
          <p:cNvPr id="9" name="Rectangle 8">
            <a:extLst>
              <a:ext uri="{FF2B5EF4-FFF2-40B4-BE49-F238E27FC236}">
                <a16:creationId xmlns:a16="http://schemas.microsoft.com/office/drawing/2014/main" xmlns="" id="{EC65B207-7537-40F3-AABF-D16F6926296D}"/>
              </a:ext>
            </a:extLst>
          </p:cNvPr>
          <p:cNvSpPr/>
          <p:nvPr/>
        </p:nvSpPr>
        <p:spPr>
          <a:xfrm>
            <a:off x="2915816" y="1268759"/>
            <a:ext cx="2952328" cy="2549897"/>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p>
            <a:pPr algn="ctr">
              <a:spcBef>
                <a:spcPct val="20000"/>
              </a:spcBef>
            </a:pPr>
            <a:r>
              <a:rPr lang="fr-FR" sz="2300" dirty="0"/>
              <a:t>Existence d’un cadre institutionnel national spécifique : L’initiative présidentielle des 3N </a:t>
            </a:r>
          </a:p>
        </p:txBody>
      </p:sp>
      <p:sp>
        <p:nvSpPr>
          <p:cNvPr id="10" name="Rectangle 9">
            <a:extLst>
              <a:ext uri="{FF2B5EF4-FFF2-40B4-BE49-F238E27FC236}">
                <a16:creationId xmlns:a16="http://schemas.microsoft.com/office/drawing/2014/main" xmlns="" id="{4F1FA34B-FA56-4ED1-A884-06DFF440E5C3}"/>
              </a:ext>
            </a:extLst>
          </p:cNvPr>
          <p:cNvSpPr/>
          <p:nvPr/>
        </p:nvSpPr>
        <p:spPr>
          <a:xfrm>
            <a:off x="6012161" y="1268760"/>
            <a:ext cx="2997696" cy="256993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sz="2300" dirty="0"/>
              <a:t>Nombre important d’acteur nationaux et internationaux, nombreux programmes liés et activités des bailleurs de fonds</a:t>
            </a:r>
          </a:p>
        </p:txBody>
      </p:sp>
      <p:sp>
        <p:nvSpPr>
          <p:cNvPr id="11" name="Rectangle 10">
            <a:extLst>
              <a:ext uri="{FF2B5EF4-FFF2-40B4-BE49-F238E27FC236}">
                <a16:creationId xmlns:a16="http://schemas.microsoft.com/office/drawing/2014/main" xmlns="" id="{BCEAAE4F-E6BF-4B13-AA24-C465FE321DA8}"/>
              </a:ext>
            </a:extLst>
          </p:cNvPr>
          <p:cNvSpPr/>
          <p:nvPr/>
        </p:nvSpPr>
        <p:spPr>
          <a:xfrm>
            <a:off x="1043608" y="5199583"/>
            <a:ext cx="7056783" cy="954107"/>
          </a:xfrm>
          <a:prstGeom prst="rect">
            <a:avLst/>
          </a:prstGeom>
        </p:spPr>
        <p:txBody>
          <a:bodyPr wrap="square">
            <a:spAutoFit/>
          </a:bodyPr>
          <a:lstStyle/>
          <a:p>
            <a:pPr algn="ctr"/>
            <a:r>
              <a:rPr lang="fr-FR" sz="2800" b="1" dirty="0">
                <a:solidFill>
                  <a:schemeClr val="accent1"/>
                </a:solidFill>
              </a:rPr>
              <a:t>Plateforme</a:t>
            </a:r>
            <a:r>
              <a:rPr lang="fr-FR" sz="2800" b="1" dirty="0">
                <a:solidFill>
                  <a:schemeClr val="accent2"/>
                </a:solidFill>
              </a:rPr>
              <a:t> </a:t>
            </a:r>
            <a:r>
              <a:rPr lang="fr-FR" sz="2800" b="1" dirty="0">
                <a:solidFill>
                  <a:schemeClr val="accent3"/>
                </a:solidFill>
              </a:rPr>
              <a:t>Nationale</a:t>
            </a:r>
            <a:r>
              <a:rPr lang="fr-FR" sz="2800" b="1" dirty="0">
                <a:solidFill>
                  <a:schemeClr val="accent2"/>
                </a:solidFill>
              </a:rPr>
              <a:t> </a:t>
            </a:r>
            <a:r>
              <a:rPr lang="fr-FR" sz="2800" b="1" dirty="0">
                <a:solidFill>
                  <a:schemeClr val="accent6">
                    <a:lumMod val="50000"/>
                  </a:schemeClr>
                </a:solidFill>
              </a:rPr>
              <a:t>d’Information</a:t>
            </a:r>
            <a:r>
              <a:rPr lang="fr-FR" sz="2800" b="1" dirty="0">
                <a:solidFill>
                  <a:schemeClr val="accent2"/>
                </a:solidFill>
              </a:rPr>
              <a:t> </a:t>
            </a:r>
            <a:r>
              <a:rPr lang="fr-FR" sz="2800" b="1" dirty="0">
                <a:solidFill>
                  <a:schemeClr val="accent6">
                    <a:lumMod val="75000"/>
                  </a:schemeClr>
                </a:solidFill>
              </a:rPr>
              <a:t>sur la Nutrition</a:t>
            </a:r>
            <a:r>
              <a:rPr lang="fr-FR" sz="2800" b="1" dirty="0">
                <a:solidFill>
                  <a:schemeClr val="accent2"/>
                </a:solidFill>
              </a:rPr>
              <a:t> </a:t>
            </a:r>
          </a:p>
        </p:txBody>
      </p:sp>
      <p:sp>
        <p:nvSpPr>
          <p:cNvPr id="12" name="Flèche : bas 11">
            <a:extLst>
              <a:ext uri="{FF2B5EF4-FFF2-40B4-BE49-F238E27FC236}">
                <a16:creationId xmlns:a16="http://schemas.microsoft.com/office/drawing/2014/main" xmlns="" id="{1A453D57-AFCF-43E7-81A8-1F801A88CAA3}"/>
              </a:ext>
            </a:extLst>
          </p:cNvPr>
          <p:cNvSpPr/>
          <p:nvPr/>
        </p:nvSpPr>
        <p:spPr>
          <a:xfrm>
            <a:off x="1115616" y="4005064"/>
            <a:ext cx="79208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bas 12">
            <a:extLst>
              <a:ext uri="{FF2B5EF4-FFF2-40B4-BE49-F238E27FC236}">
                <a16:creationId xmlns:a16="http://schemas.microsoft.com/office/drawing/2014/main" xmlns="" id="{5F5EA055-0DB2-4852-A989-C8A5A73D15E7}"/>
              </a:ext>
            </a:extLst>
          </p:cNvPr>
          <p:cNvSpPr/>
          <p:nvPr/>
        </p:nvSpPr>
        <p:spPr>
          <a:xfrm>
            <a:off x="3995936" y="4005064"/>
            <a:ext cx="79208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bas 13">
            <a:extLst>
              <a:ext uri="{FF2B5EF4-FFF2-40B4-BE49-F238E27FC236}">
                <a16:creationId xmlns:a16="http://schemas.microsoft.com/office/drawing/2014/main" xmlns="" id="{1936D89E-EAF2-4697-B45D-B2D84C4954A3}"/>
              </a:ext>
            </a:extLst>
          </p:cNvPr>
          <p:cNvSpPr/>
          <p:nvPr/>
        </p:nvSpPr>
        <p:spPr>
          <a:xfrm>
            <a:off x="7020274" y="4005064"/>
            <a:ext cx="79208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6983413" y="0"/>
            <a:ext cx="2160587" cy="720725"/>
            <a:chOff x="6983413" y="0"/>
            <a:chExt cx="2190482" cy="720725"/>
          </a:xfrm>
        </p:grpSpPr>
        <p:grpSp>
          <p:nvGrpSpPr>
            <p:cNvPr id="17" name="Group 4"/>
            <p:cNvGrpSpPr>
              <a:grpSpLocks noChangeAspect="1"/>
            </p:cNvGrpSpPr>
            <p:nvPr/>
          </p:nvGrpSpPr>
          <p:grpSpPr bwMode="auto">
            <a:xfrm>
              <a:off x="6983413" y="0"/>
              <a:ext cx="2160587" cy="720725"/>
              <a:chOff x="4399" y="0"/>
              <a:chExt cx="1361" cy="454"/>
            </a:xfrm>
          </p:grpSpPr>
          <p:sp>
            <p:nvSpPr>
              <p:cNvPr id="19"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40609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randombar(vertical)">
                                      <p:cBhvr>
                                        <p:cTn id="15" dur="500"/>
                                        <p:tgtEl>
                                          <p:spTgt spid="8">
                                            <p:bg/>
                                          </p:spTgt>
                                        </p:tgtEl>
                                      </p:cBhvr>
                                    </p:animEffect>
                                  </p:childTnLst>
                                </p:cTn>
                              </p:par>
                            </p:childTnLst>
                          </p:cTn>
                        </p:par>
                        <p:par>
                          <p:cTn id="16" fill="hold">
                            <p:stCondLst>
                              <p:cond delay="1500"/>
                            </p:stCondLst>
                            <p:childTnLst>
                              <p:par>
                                <p:cTn id="17" presetID="14" presetClass="entr" presetSubtype="5"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randombar(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1000"/>
                            </p:stCondLst>
                            <p:childTnLst>
                              <p:par>
                                <p:cTn id="35" presetID="16" presetClass="entr" presetSubtype="37"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outVertical)">
                                      <p:cBhvr>
                                        <p:cTn id="37" dur="500"/>
                                        <p:tgtEl>
                                          <p:spTgt spid="13"/>
                                        </p:tgtEl>
                                      </p:cBhvr>
                                    </p:animEffect>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uiExpand="1" build="p" animBg="1"/>
      <p:bldP spid="9" grpId="0" animBg="1"/>
      <p:bldP spid="10" grpId="0" animBg="1"/>
      <p:bldP spid="11" grpId="0"/>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411759" y="131677"/>
            <a:ext cx="4571653" cy="523220"/>
          </a:xfrm>
          <a:prstGeom prst="rect">
            <a:avLst/>
          </a:prstGeom>
          <a:noFill/>
        </p:spPr>
        <p:txBody>
          <a:bodyPr wrap="square" rtlCol="0">
            <a:spAutoFit/>
          </a:bodyPr>
          <a:lstStyle/>
          <a:p>
            <a:pPr defTabSz="363538">
              <a:tabLst>
                <a:tab pos="903288" algn="l"/>
                <a:tab pos="1077913" algn="l"/>
              </a:tabLst>
            </a:pPr>
            <a:r>
              <a:rPr lang="fr-FR" sz="2800" b="1" dirty="0" smtClean="0">
                <a:solidFill>
                  <a:schemeClr val="bg1"/>
                </a:solidFill>
              </a:rPr>
              <a:t>2. OBJECTIFS DE LA </a:t>
            </a:r>
            <a:r>
              <a:rPr lang="fr-FR" sz="2800" b="1" dirty="0" err="1" smtClean="0">
                <a:solidFill>
                  <a:schemeClr val="bg1"/>
                </a:solidFill>
              </a:rPr>
              <a:t>PNIN</a:t>
            </a:r>
            <a:endParaRPr lang="fr-FR" sz="2800" b="1" dirty="0">
              <a:solidFill>
                <a:schemeClr val="bg1"/>
              </a:solidFill>
            </a:endParaRPr>
          </a:p>
        </p:txBody>
      </p:sp>
      <p:sp>
        <p:nvSpPr>
          <p:cNvPr id="6" name="ZoneTexte 5"/>
          <p:cNvSpPr txBox="1"/>
          <p:nvPr/>
        </p:nvSpPr>
        <p:spPr>
          <a:xfrm>
            <a:off x="35496" y="1196752"/>
            <a:ext cx="2808312" cy="769441"/>
          </a:xfrm>
          <a:prstGeom prst="rect">
            <a:avLst/>
          </a:prstGeom>
          <a:noFill/>
        </p:spPr>
        <p:txBody>
          <a:bodyPr wrap="square" rtlCol="0">
            <a:spAutoFit/>
          </a:bodyPr>
          <a:lstStyle/>
          <a:p>
            <a:pPr defTabSz="363538">
              <a:tabLst>
                <a:tab pos="903288" algn="l"/>
                <a:tab pos="1077913" algn="l"/>
              </a:tabLst>
            </a:pPr>
            <a:r>
              <a:rPr lang="fr-FR" sz="2800" b="1" dirty="0">
                <a:solidFill>
                  <a:schemeClr val="accent4">
                    <a:lumMod val="50000"/>
                  </a:schemeClr>
                </a:solidFill>
                <a:latin typeface="+mj-lt"/>
              </a:rPr>
              <a:t>Objectif Global</a:t>
            </a:r>
          </a:p>
          <a:p>
            <a:r>
              <a:rPr lang="fr-FR" sz="1600" b="1" dirty="0">
                <a:solidFill>
                  <a:schemeClr val="accent4">
                    <a:lumMod val="50000"/>
                  </a:schemeClr>
                </a:solidFill>
                <a:latin typeface="+mj-lt"/>
              </a:rPr>
              <a:t>   </a:t>
            </a:r>
          </a:p>
        </p:txBody>
      </p:sp>
      <p:sp>
        <p:nvSpPr>
          <p:cNvPr id="2" name="ZoneTexte 1"/>
          <p:cNvSpPr txBox="1"/>
          <p:nvPr/>
        </p:nvSpPr>
        <p:spPr>
          <a:xfrm>
            <a:off x="107504" y="1844824"/>
            <a:ext cx="8928992" cy="1046440"/>
          </a:xfrm>
          <a:prstGeom prst="rect">
            <a:avLst/>
          </a:prstGeom>
          <a:noFill/>
        </p:spPr>
        <p:txBody>
          <a:bodyPr wrap="square" rtlCol="0">
            <a:spAutoFit/>
          </a:bodyPr>
          <a:lstStyle/>
          <a:p>
            <a:pPr algn="just"/>
            <a:r>
              <a:rPr lang="fr-FR" sz="2400" b="1" dirty="0">
                <a:solidFill>
                  <a:schemeClr val="accent1"/>
                </a:solidFill>
                <a:latin typeface="+mj-lt"/>
                <a:ea typeface="Calibri"/>
                <a:cs typeface="Times New Roman"/>
              </a:rPr>
              <a:t>Contribuer à la réduction de la sous alimentation chronique afin d’atteindre les cibles à l’horizon 2025</a:t>
            </a:r>
          </a:p>
          <a:p>
            <a:pPr algn="just"/>
            <a:endParaRPr lang="fr-FR" sz="1400" dirty="0">
              <a:solidFill>
                <a:schemeClr val="accent6">
                  <a:lumMod val="75000"/>
                </a:schemeClr>
              </a:solidFill>
              <a:latin typeface="+mj-lt"/>
              <a:ea typeface="Calibri"/>
              <a:cs typeface="Times New Roman"/>
            </a:endParaRPr>
          </a:p>
        </p:txBody>
      </p:sp>
      <p:sp>
        <p:nvSpPr>
          <p:cNvPr id="9" name="ZoneTexte 8">
            <a:extLst>
              <a:ext uri="{FF2B5EF4-FFF2-40B4-BE49-F238E27FC236}">
                <a16:creationId xmlns:a16="http://schemas.microsoft.com/office/drawing/2014/main" xmlns="" id="{01E0AEE4-8878-46C6-9FB6-DF5AB7826114}"/>
              </a:ext>
            </a:extLst>
          </p:cNvPr>
          <p:cNvSpPr txBox="1"/>
          <p:nvPr/>
        </p:nvSpPr>
        <p:spPr>
          <a:xfrm>
            <a:off x="0" y="2852936"/>
            <a:ext cx="8136904" cy="523220"/>
          </a:xfrm>
          <a:prstGeom prst="rect">
            <a:avLst/>
          </a:prstGeom>
          <a:noFill/>
        </p:spPr>
        <p:txBody>
          <a:bodyPr wrap="square" rtlCol="0">
            <a:spAutoFit/>
          </a:bodyPr>
          <a:lstStyle/>
          <a:p>
            <a:pPr defTabSz="363538">
              <a:tabLst>
                <a:tab pos="903288" algn="l"/>
                <a:tab pos="1077913" algn="l"/>
              </a:tabLst>
            </a:pPr>
            <a:r>
              <a:rPr lang="fr-FR" sz="2800" b="1" dirty="0">
                <a:solidFill>
                  <a:schemeClr val="accent4">
                    <a:lumMod val="50000"/>
                  </a:schemeClr>
                </a:solidFill>
                <a:latin typeface="+mj-lt"/>
              </a:rPr>
              <a:t>Objectifs Spécifiques </a:t>
            </a:r>
          </a:p>
        </p:txBody>
      </p:sp>
      <p:sp>
        <p:nvSpPr>
          <p:cNvPr id="10" name="ZoneTexte 9">
            <a:extLst>
              <a:ext uri="{FF2B5EF4-FFF2-40B4-BE49-F238E27FC236}">
                <a16:creationId xmlns:a16="http://schemas.microsoft.com/office/drawing/2014/main" xmlns="" id="{5EBEC3AA-981F-480C-9929-131702B3C496}"/>
              </a:ext>
            </a:extLst>
          </p:cNvPr>
          <p:cNvSpPr txBox="1"/>
          <p:nvPr/>
        </p:nvSpPr>
        <p:spPr>
          <a:xfrm>
            <a:off x="395535" y="3433119"/>
            <a:ext cx="8293587" cy="2463367"/>
          </a:xfrm>
          <a:prstGeom prst="rect">
            <a:avLst/>
          </a:prstGeom>
          <a:noFill/>
        </p:spPr>
        <p:txBody>
          <a:bodyPr wrap="square" rtlCol="0">
            <a:spAutoFit/>
          </a:bodyPr>
          <a:lstStyle/>
          <a:p>
            <a:pPr marL="342900" lvl="0" indent="-342900" algn="just">
              <a:lnSpc>
                <a:spcPct val="107000"/>
              </a:lnSpc>
              <a:spcAft>
                <a:spcPts val="0"/>
              </a:spcAft>
              <a:buFont typeface="Arial"/>
              <a:buChar char="-"/>
            </a:pPr>
            <a:r>
              <a:rPr lang="fr-FR" sz="2400" b="1" dirty="0">
                <a:solidFill>
                  <a:schemeClr val="accent6">
                    <a:lumMod val="75000"/>
                  </a:schemeClr>
                </a:solidFill>
                <a:latin typeface="+mj-lt"/>
                <a:ea typeface="Calibri"/>
                <a:cs typeface="Times New Roman"/>
              </a:rPr>
              <a:t>Renforcer l’analyse et l’interprétation des indicateurs de nutrition en fonction de la disponibilité des données </a:t>
            </a:r>
          </a:p>
          <a:p>
            <a:pPr marL="342900" lvl="0" indent="-342900" algn="just">
              <a:lnSpc>
                <a:spcPct val="107000"/>
              </a:lnSpc>
              <a:spcAft>
                <a:spcPts val="0"/>
              </a:spcAft>
              <a:buFont typeface="Arial"/>
              <a:buChar char="-"/>
            </a:pPr>
            <a:r>
              <a:rPr lang="fr-FR" sz="2400" b="1" dirty="0">
                <a:solidFill>
                  <a:schemeClr val="accent4">
                    <a:lumMod val="75000"/>
                  </a:schemeClr>
                </a:solidFill>
                <a:latin typeface="+mj-lt"/>
                <a:ea typeface="Calibri"/>
                <a:cs typeface="Times New Roman"/>
              </a:rPr>
              <a:t>Augmenter les capacités nationales afin de pouvoir suivre l’évolution des indicateurs nutritionnels pour comprendre les progrès</a:t>
            </a:r>
          </a:p>
        </p:txBody>
      </p:sp>
      <p:grpSp>
        <p:nvGrpSpPr>
          <p:cNvPr id="12" name="Groupe 11"/>
          <p:cNvGrpSpPr/>
          <p:nvPr/>
        </p:nvGrpSpPr>
        <p:grpSpPr>
          <a:xfrm>
            <a:off x="6983413" y="0"/>
            <a:ext cx="2160587" cy="720725"/>
            <a:chOff x="6983413" y="0"/>
            <a:chExt cx="2190482" cy="720725"/>
          </a:xfrm>
        </p:grpSpPr>
        <p:grpSp>
          <p:nvGrpSpPr>
            <p:cNvPr id="13" name="Group 4"/>
            <p:cNvGrpSpPr>
              <a:grpSpLocks noChangeAspect="1"/>
            </p:cNvGrpSpPr>
            <p:nvPr/>
          </p:nvGrpSpPr>
          <p:grpSpPr bwMode="auto">
            <a:xfrm>
              <a:off x="6983413" y="0"/>
              <a:ext cx="2160587" cy="720725"/>
              <a:chOff x="4399" y="0"/>
              <a:chExt cx="1361" cy="454"/>
            </a:xfrm>
          </p:grpSpPr>
          <p:sp>
            <p:nvSpPr>
              <p:cNvPr id="15"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39068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xmlns="" id="{637D306E-54A1-4D2C-BE42-36ECCCA95EEF}"/>
              </a:ext>
            </a:extLst>
          </p:cNvPr>
          <p:cNvSpPr txBox="1"/>
          <p:nvPr/>
        </p:nvSpPr>
        <p:spPr>
          <a:xfrm>
            <a:off x="2411760" y="131677"/>
            <a:ext cx="4536504" cy="523220"/>
          </a:xfrm>
          <a:prstGeom prst="rect">
            <a:avLst/>
          </a:prstGeom>
          <a:noFill/>
        </p:spPr>
        <p:txBody>
          <a:bodyPr wrap="square" rtlCol="0">
            <a:spAutoFit/>
          </a:bodyPr>
          <a:lstStyle/>
          <a:p>
            <a:pPr defTabSz="363538">
              <a:tabLst>
                <a:tab pos="903288" algn="l"/>
                <a:tab pos="1077913" algn="l"/>
              </a:tabLst>
            </a:pPr>
            <a:r>
              <a:rPr lang="fr-FR" sz="2800" b="1" dirty="0" err="1" smtClean="0">
                <a:solidFill>
                  <a:schemeClr val="bg1"/>
                </a:solidFill>
              </a:rPr>
              <a:t>I.3</a:t>
            </a:r>
            <a:r>
              <a:rPr lang="fr-FR" sz="2800" b="1" dirty="0" smtClean="0">
                <a:solidFill>
                  <a:schemeClr val="bg1"/>
                </a:solidFill>
              </a:rPr>
              <a:t> RÉSULTATS ATTENDUS</a:t>
            </a:r>
            <a:endParaRPr lang="fr-FR" sz="2800" b="1" dirty="0">
              <a:solidFill>
                <a:schemeClr val="bg1"/>
              </a:solidFill>
            </a:endParaRPr>
          </a:p>
        </p:txBody>
      </p:sp>
      <p:sp>
        <p:nvSpPr>
          <p:cNvPr id="19" name="Rectangle 18">
            <a:extLst>
              <a:ext uri="{FF2B5EF4-FFF2-40B4-BE49-F238E27FC236}">
                <a16:creationId xmlns:a16="http://schemas.microsoft.com/office/drawing/2014/main" xmlns="" id="{750079C7-99B8-41DA-8206-53C5B0BD8F76}"/>
              </a:ext>
            </a:extLst>
          </p:cNvPr>
          <p:cNvSpPr/>
          <p:nvPr/>
        </p:nvSpPr>
        <p:spPr>
          <a:xfrm>
            <a:off x="140048" y="1586979"/>
            <a:ext cx="8856984" cy="4154984"/>
          </a:xfrm>
          <a:prstGeom prst="rect">
            <a:avLst/>
          </a:prstGeom>
        </p:spPr>
        <p:txBody>
          <a:bodyPr wrap="square">
            <a:spAutoFit/>
          </a:bodyPr>
          <a:lstStyle/>
          <a:p>
            <a:pPr marL="285750" indent="-285750">
              <a:buFont typeface="Arial" panose="020B0604020202020204" pitchFamily="34" charset="0"/>
              <a:buChar char="•"/>
            </a:pPr>
            <a:r>
              <a:rPr lang="fr-FR" sz="2400" b="1" dirty="0">
                <a:solidFill>
                  <a:schemeClr val="accent6">
                    <a:lumMod val="75000"/>
                  </a:schemeClr>
                </a:solidFill>
              </a:rPr>
              <a:t>Une base de données multisectorielles</a:t>
            </a:r>
            <a:r>
              <a:rPr lang="fr-FR" sz="2400" b="1" dirty="0"/>
              <a:t> </a:t>
            </a:r>
            <a:r>
              <a:rPr lang="fr-FR" sz="2400" dirty="0"/>
              <a:t>sur la nutrition</a:t>
            </a:r>
          </a:p>
          <a:p>
            <a:pPr marL="285750" indent="-285750">
              <a:buFont typeface="Arial" panose="020B0604020202020204" pitchFamily="34" charset="0"/>
              <a:buChar char="•"/>
            </a:pPr>
            <a:r>
              <a:rPr lang="fr-FR" sz="2400" b="1" dirty="0">
                <a:solidFill>
                  <a:schemeClr val="accent4"/>
                </a:solidFill>
              </a:rPr>
              <a:t>Des outils méthodologiques</a:t>
            </a:r>
            <a:r>
              <a:rPr lang="fr-FR" sz="2400" dirty="0"/>
              <a:t> reproductibles et des processus de production des analyses performants</a:t>
            </a:r>
          </a:p>
          <a:p>
            <a:pPr marL="285750" indent="-285750">
              <a:buFont typeface="Arial" panose="020B0604020202020204" pitchFamily="34" charset="0"/>
              <a:buChar char="•"/>
            </a:pPr>
            <a:r>
              <a:rPr lang="fr-FR" sz="2400" b="1" dirty="0">
                <a:solidFill>
                  <a:schemeClr val="accent3"/>
                </a:solidFill>
              </a:rPr>
              <a:t>Des compétences nécessaires</a:t>
            </a:r>
            <a:r>
              <a:rPr lang="fr-FR" sz="2400" b="1" dirty="0"/>
              <a:t> </a:t>
            </a:r>
            <a:r>
              <a:rPr lang="fr-FR" sz="2400" dirty="0"/>
              <a:t>(</a:t>
            </a:r>
            <a:r>
              <a:rPr lang="fr-FR" sz="2400" dirty="0" err="1"/>
              <a:t>INS</a:t>
            </a:r>
            <a:r>
              <a:rPr lang="fr-FR" sz="2400" dirty="0"/>
              <a:t>, </a:t>
            </a:r>
            <a:r>
              <a:rPr lang="fr-FR" sz="2400" dirty="0" err="1"/>
              <a:t>HC3N</a:t>
            </a:r>
            <a:r>
              <a:rPr lang="fr-FR" sz="2400" dirty="0"/>
              <a:t>, Sectoriels) pour effectuer les analyses et alimenter la PNIN</a:t>
            </a:r>
          </a:p>
          <a:p>
            <a:pPr marL="285750" indent="-285750">
              <a:buFont typeface="Arial" panose="020B0604020202020204" pitchFamily="34" charset="0"/>
              <a:buChar char="•"/>
            </a:pPr>
            <a:r>
              <a:rPr lang="fr-FR" sz="2400" b="1" dirty="0">
                <a:solidFill>
                  <a:schemeClr val="accent5">
                    <a:lumMod val="50000"/>
                  </a:schemeClr>
                </a:solidFill>
              </a:rPr>
              <a:t>Des Réponses aux questions suscitées par les utilisateurs, les décideurs et les partenaires </a:t>
            </a:r>
            <a:r>
              <a:rPr lang="fr-FR" sz="2400" dirty="0"/>
              <a:t>au développement</a:t>
            </a:r>
          </a:p>
          <a:p>
            <a:pPr marL="285750" indent="-285750">
              <a:buFont typeface="Arial" panose="020B0604020202020204" pitchFamily="34" charset="0"/>
              <a:buChar char="•"/>
            </a:pPr>
            <a:r>
              <a:rPr lang="fr-FR" sz="2400" b="1" dirty="0">
                <a:solidFill>
                  <a:schemeClr val="accent1"/>
                </a:solidFill>
              </a:rPr>
              <a:t>Un portail de stockage </a:t>
            </a:r>
            <a:r>
              <a:rPr lang="fr-FR" sz="2400" dirty="0"/>
              <a:t>des publications, analyses et bases de données </a:t>
            </a:r>
          </a:p>
          <a:p>
            <a:pPr marL="285750" indent="-285750">
              <a:buFont typeface="Arial" panose="020B0604020202020204" pitchFamily="34" charset="0"/>
              <a:buChar char="•"/>
            </a:pPr>
            <a:r>
              <a:rPr lang="fr-FR" sz="2400" dirty="0"/>
              <a:t>Diversité de la collecte des données et </a:t>
            </a:r>
            <a:r>
              <a:rPr lang="fr-FR" sz="2400" b="1" dirty="0">
                <a:solidFill>
                  <a:schemeClr val="accent3">
                    <a:lumMod val="75000"/>
                  </a:schemeClr>
                </a:solidFill>
              </a:rPr>
              <a:t>une programmation optimum dans le domaine de la nutrition</a:t>
            </a:r>
            <a:endParaRPr lang="fr-FR" sz="2400" dirty="0"/>
          </a:p>
        </p:txBody>
      </p:sp>
      <p:sp>
        <p:nvSpPr>
          <p:cNvPr id="21" name="Rectangle 20">
            <a:extLst>
              <a:ext uri="{FF2B5EF4-FFF2-40B4-BE49-F238E27FC236}">
                <a16:creationId xmlns:a16="http://schemas.microsoft.com/office/drawing/2014/main" xmlns="" id="{60931050-7D59-4631-A7D0-B131B80B94A8}"/>
              </a:ext>
            </a:extLst>
          </p:cNvPr>
          <p:cNvSpPr/>
          <p:nvPr/>
        </p:nvSpPr>
        <p:spPr>
          <a:xfrm>
            <a:off x="2632816" y="923020"/>
            <a:ext cx="4743606" cy="523220"/>
          </a:xfrm>
          <a:prstGeom prst="rect">
            <a:avLst/>
          </a:prstGeom>
        </p:spPr>
        <p:txBody>
          <a:bodyPr wrap="none">
            <a:spAutoFit/>
          </a:bodyPr>
          <a:lstStyle/>
          <a:p>
            <a:r>
              <a:rPr lang="fr-FR" sz="2800" b="1" dirty="0">
                <a:solidFill>
                  <a:schemeClr val="accent1"/>
                </a:solidFill>
              </a:rPr>
              <a:t>Qu’est-ce que l’on va avoir</a:t>
            </a:r>
            <a:endParaRPr lang="fr-FR" sz="2800" dirty="0">
              <a:solidFill>
                <a:schemeClr val="accent1"/>
              </a:solidFill>
            </a:endParaRPr>
          </a:p>
        </p:txBody>
      </p:sp>
      <p:grpSp>
        <p:nvGrpSpPr>
          <p:cNvPr id="13" name="Groupe 12"/>
          <p:cNvGrpSpPr/>
          <p:nvPr/>
        </p:nvGrpSpPr>
        <p:grpSpPr>
          <a:xfrm>
            <a:off x="6983413" y="0"/>
            <a:ext cx="2160587"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22"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426187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vertical)">
                                      <p:cBhvr>
                                        <p:cTn id="15" dur="500"/>
                                        <p:tgtEl>
                                          <p:spTgt spid="21"/>
                                        </p:tgtEl>
                                      </p:cBhvr>
                                    </p:animEffect>
                                  </p:childTnLst>
                                </p:cTn>
                              </p:par>
                            </p:childTnLst>
                          </p:cTn>
                        </p:par>
                        <p:par>
                          <p:cTn id="16" fill="hold">
                            <p:stCondLst>
                              <p:cond delay="1500"/>
                            </p:stCondLst>
                            <p:childTnLst>
                              <p:par>
                                <p:cTn id="17" presetID="37"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900" decel="100000" fill="hold"/>
                                        <p:tgtEl>
                                          <p:spTgt spid="1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38300" y="-27384"/>
            <a:ext cx="4853980" cy="830997"/>
          </a:xfrm>
          <a:prstGeom prst="rect">
            <a:avLst/>
          </a:prstGeom>
          <a:noFill/>
        </p:spPr>
        <p:txBody>
          <a:bodyPr wrap="square" rtlCol="0">
            <a:spAutoFit/>
          </a:bodyPr>
          <a:lstStyle/>
          <a:p>
            <a:pPr defTabSz="363538">
              <a:tabLst>
                <a:tab pos="903288" algn="l"/>
                <a:tab pos="1077913" algn="l"/>
              </a:tabLst>
            </a:pPr>
            <a:r>
              <a:rPr lang="fr-FR" sz="2400" b="1" dirty="0" smtClean="0">
                <a:solidFill>
                  <a:schemeClr val="bg1"/>
                </a:solidFill>
              </a:rPr>
              <a:t>4. PARTIES PRENANTES ET ACTEURS DE LA </a:t>
            </a:r>
            <a:r>
              <a:rPr lang="fr-FR" sz="2400" b="1" dirty="0" err="1" smtClean="0">
                <a:solidFill>
                  <a:schemeClr val="bg1"/>
                </a:solidFill>
              </a:rPr>
              <a:t>PNIN</a:t>
            </a:r>
            <a:endParaRPr lang="fr-FR" sz="2400" b="1" dirty="0">
              <a:solidFill>
                <a:schemeClr val="bg1"/>
              </a:solidFill>
            </a:endParaRPr>
          </a:p>
        </p:txBody>
      </p:sp>
      <p:sp>
        <p:nvSpPr>
          <p:cNvPr id="8" name="Espace réservé du contenu 2">
            <a:extLst>
              <a:ext uri="{FF2B5EF4-FFF2-40B4-BE49-F238E27FC236}">
                <a16:creationId xmlns:a16="http://schemas.microsoft.com/office/drawing/2014/main" xmlns="" id="{89928AB6-C345-4AAE-8C55-C2B907577C9E}"/>
              </a:ext>
            </a:extLst>
          </p:cNvPr>
          <p:cNvSpPr txBox="1">
            <a:spLocks/>
          </p:cNvSpPr>
          <p:nvPr/>
        </p:nvSpPr>
        <p:spPr>
          <a:xfrm>
            <a:off x="179513" y="1396108"/>
            <a:ext cx="1728191" cy="461665"/>
          </a:xfrm>
          <a:prstGeom prst="rect">
            <a:avLst/>
          </a:prstGeom>
        </p:spPr>
        <p:txBody>
          <a:bodyPr lIns="180000" rIns="18000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400" b="1" dirty="0">
                <a:solidFill>
                  <a:schemeClr val="accent1">
                    <a:lumMod val="50000"/>
                  </a:schemeClr>
                </a:solidFill>
              </a:rPr>
              <a:t>HC3N</a:t>
            </a:r>
            <a:endParaRPr lang="fr-FR" sz="2400" dirty="0"/>
          </a:p>
        </p:txBody>
      </p:sp>
      <p:sp>
        <p:nvSpPr>
          <p:cNvPr id="9" name="Rectangle 8">
            <a:extLst>
              <a:ext uri="{FF2B5EF4-FFF2-40B4-BE49-F238E27FC236}">
                <a16:creationId xmlns:a16="http://schemas.microsoft.com/office/drawing/2014/main" xmlns="" id="{272A5BE1-72FF-4611-B044-5FE0AFBD1386}"/>
              </a:ext>
            </a:extLst>
          </p:cNvPr>
          <p:cNvSpPr/>
          <p:nvPr/>
        </p:nvSpPr>
        <p:spPr>
          <a:xfrm>
            <a:off x="3203848" y="1196752"/>
            <a:ext cx="5940152" cy="860376"/>
          </a:xfrm>
          <a:prstGeom prst="rect">
            <a:avLst/>
          </a:prstGeom>
        </p:spPr>
        <p:txBody>
          <a:bodyPr vert="horz" lIns="91440" tIns="45720" rIns="91440" bIns="45720" rtlCol="0">
            <a:normAutofit fontScale="85000" lnSpcReduction="20000"/>
          </a:bodyPr>
          <a:lstStyle/>
          <a:p>
            <a:pPr>
              <a:spcBef>
                <a:spcPct val="20000"/>
              </a:spcBef>
            </a:pPr>
            <a:r>
              <a:rPr lang="fr-FR" sz="2400" b="1" dirty="0">
                <a:solidFill>
                  <a:schemeClr val="accent1"/>
                </a:solidFill>
              </a:rPr>
              <a:t>Assurer le pilotage stratégique de la plateforme </a:t>
            </a:r>
            <a:r>
              <a:rPr lang="fr-FR" sz="2400" dirty="0"/>
              <a:t>(rôle de leader et de coordination, Comité Technique de la </a:t>
            </a:r>
            <a:r>
              <a:rPr lang="fr-FR" sz="2400" dirty="0" err="1"/>
              <a:t>PNSN</a:t>
            </a:r>
            <a:r>
              <a:rPr lang="fr-FR" sz="2400" dirty="0"/>
              <a:t>)</a:t>
            </a:r>
          </a:p>
        </p:txBody>
      </p:sp>
      <p:sp>
        <p:nvSpPr>
          <p:cNvPr id="10" name="Flèche : droite rayée 9">
            <a:extLst>
              <a:ext uri="{FF2B5EF4-FFF2-40B4-BE49-F238E27FC236}">
                <a16:creationId xmlns:a16="http://schemas.microsoft.com/office/drawing/2014/main" xmlns="" id="{E9BC63F8-9296-42B0-8616-BF631400C5B3}"/>
              </a:ext>
            </a:extLst>
          </p:cNvPr>
          <p:cNvSpPr/>
          <p:nvPr/>
        </p:nvSpPr>
        <p:spPr>
          <a:xfrm>
            <a:off x="1979712" y="1396108"/>
            <a:ext cx="1080120" cy="4616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1" name="Espace réservé du contenu 2">
            <a:extLst>
              <a:ext uri="{FF2B5EF4-FFF2-40B4-BE49-F238E27FC236}">
                <a16:creationId xmlns:a16="http://schemas.microsoft.com/office/drawing/2014/main" xmlns="" id="{5FBB9837-94DB-49E1-80C9-D78034698ABC}"/>
              </a:ext>
            </a:extLst>
          </p:cNvPr>
          <p:cNvSpPr txBox="1">
            <a:spLocks/>
          </p:cNvSpPr>
          <p:nvPr/>
        </p:nvSpPr>
        <p:spPr>
          <a:xfrm>
            <a:off x="179513" y="2332212"/>
            <a:ext cx="1728191" cy="461665"/>
          </a:xfrm>
          <a:prstGeom prst="rect">
            <a:avLst/>
          </a:prstGeom>
        </p:spPr>
        <p:txBody>
          <a:bodyPr vert="horz" lIns="180000" tIns="45720" rIns="18000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fr-FR" b="1" dirty="0">
                <a:solidFill>
                  <a:schemeClr val="accent1">
                    <a:lumMod val="50000"/>
                  </a:schemeClr>
                </a:solidFill>
              </a:rPr>
              <a:t>INS</a:t>
            </a:r>
            <a:endParaRPr lang="fr-FR" dirty="0"/>
          </a:p>
        </p:txBody>
      </p:sp>
      <p:sp>
        <p:nvSpPr>
          <p:cNvPr id="12" name="Rectangle 11">
            <a:extLst>
              <a:ext uri="{FF2B5EF4-FFF2-40B4-BE49-F238E27FC236}">
                <a16:creationId xmlns:a16="http://schemas.microsoft.com/office/drawing/2014/main" xmlns="" id="{FFA5CEC8-FB21-4350-BFC5-A16B660C7318}"/>
              </a:ext>
            </a:extLst>
          </p:cNvPr>
          <p:cNvSpPr/>
          <p:nvPr/>
        </p:nvSpPr>
        <p:spPr>
          <a:xfrm>
            <a:off x="3203848" y="2132856"/>
            <a:ext cx="5940152" cy="860376"/>
          </a:xfrm>
          <a:prstGeom prst="rect">
            <a:avLst/>
          </a:prstGeom>
        </p:spPr>
        <p:txBody>
          <a:bodyPr vert="horz" lIns="91440" tIns="45720" rIns="91440" bIns="45720" rtlCol="0">
            <a:normAutofit/>
          </a:bodyPr>
          <a:lstStyle/>
          <a:p>
            <a:pPr>
              <a:spcBef>
                <a:spcPct val="20000"/>
              </a:spcBef>
            </a:pPr>
            <a:r>
              <a:rPr lang="fr-FR" sz="2000" b="1" dirty="0">
                <a:solidFill>
                  <a:schemeClr val="accent6">
                    <a:lumMod val="75000"/>
                  </a:schemeClr>
                </a:solidFill>
              </a:rPr>
              <a:t>Assurer l’exécution technique du projet </a:t>
            </a:r>
            <a:r>
              <a:rPr lang="fr-FR" sz="2000" dirty="0"/>
              <a:t>et assurer une  production des informations</a:t>
            </a:r>
          </a:p>
        </p:txBody>
      </p:sp>
      <p:sp>
        <p:nvSpPr>
          <p:cNvPr id="13" name="Flèche : droite rayée 12">
            <a:extLst>
              <a:ext uri="{FF2B5EF4-FFF2-40B4-BE49-F238E27FC236}">
                <a16:creationId xmlns:a16="http://schemas.microsoft.com/office/drawing/2014/main" xmlns="" id="{D3E01E93-EA9B-432F-8490-7B6FB527D784}"/>
              </a:ext>
            </a:extLst>
          </p:cNvPr>
          <p:cNvSpPr/>
          <p:nvPr/>
        </p:nvSpPr>
        <p:spPr>
          <a:xfrm>
            <a:off x="1979712" y="2332212"/>
            <a:ext cx="1080120" cy="4616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4" name="Espace réservé du contenu 2">
            <a:extLst>
              <a:ext uri="{FF2B5EF4-FFF2-40B4-BE49-F238E27FC236}">
                <a16:creationId xmlns:a16="http://schemas.microsoft.com/office/drawing/2014/main" xmlns="" id="{05596E2B-B9F3-43DB-866F-99EACB02804C}"/>
              </a:ext>
            </a:extLst>
          </p:cNvPr>
          <p:cNvSpPr txBox="1">
            <a:spLocks/>
          </p:cNvSpPr>
          <p:nvPr/>
        </p:nvSpPr>
        <p:spPr>
          <a:xfrm>
            <a:off x="107504" y="3299705"/>
            <a:ext cx="1512167" cy="762646"/>
          </a:xfrm>
          <a:prstGeom prst="rect">
            <a:avLst/>
          </a:prstGeom>
        </p:spPr>
        <p:txBody>
          <a:bodyPr vert="horz" lIns="180000" tIns="45720" rIns="18000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fr-FR" sz="1800" b="1" dirty="0">
                <a:solidFill>
                  <a:schemeClr val="accent1">
                    <a:lumMod val="50000"/>
                  </a:schemeClr>
                </a:solidFill>
              </a:rPr>
              <a:t>Sectoriels (DS, DEP)</a:t>
            </a:r>
            <a:endParaRPr lang="fr-FR" sz="1800" dirty="0"/>
          </a:p>
        </p:txBody>
      </p:sp>
      <p:sp>
        <p:nvSpPr>
          <p:cNvPr id="15" name="Rectangle 14">
            <a:extLst>
              <a:ext uri="{FF2B5EF4-FFF2-40B4-BE49-F238E27FC236}">
                <a16:creationId xmlns:a16="http://schemas.microsoft.com/office/drawing/2014/main" xmlns="" id="{B5E03A36-DCB2-4C5A-BAEF-E1791766921B}"/>
              </a:ext>
            </a:extLst>
          </p:cNvPr>
          <p:cNvSpPr/>
          <p:nvPr/>
        </p:nvSpPr>
        <p:spPr>
          <a:xfrm>
            <a:off x="3203848" y="3068960"/>
            <a:ext cx="5940152" cy="1224136"/>
          </a:xfrm>
          <a:prstGeom prst="rect">
            <a:avLst/>
          </a:prstGeom>
        </p:spPr>
        <p:txBody>
          <a:bodyPr vert="horz" lIns="91440" tIns="45720" rIns="91440" bIns="45720" rtlCol="0">
            <a:noAutofit/>
          </a:bodyPr>
          <a:lstStyle/>
          <a:p>
            <a:pPr>
              <a:spcBef>
                <a:spcPct val="20000"/>
              </a:spcBef>
            </a:pPr>
            <a:r>
              <a:rPr lang="fr-FR" sz="2000" b="1" dirty="0">
                <a:solidFill>
                  <a:schemeClr val="accent3">
                    <a:lumMod val="75000"/>
                  </a:schemeClr>
                </a:solidFill>
              </a:rPr>
              <a:t>Production, traitement et diffusion des informations</a:t>
            </a:r>
            <a:r>
              <a:rPr lang="fr-FR" sz="2000" b="1" dirty="0">
                <a:solidFill>
                  <a:schemeClr val="accent2"/>
                </a:solidFill>
              </a:rPr>
              <a:t> </a:t>
            </a:r>
            <a:r>
              <a:rPr lang="fr-FR" sz="2000" dirty="0"/>
              <a:t>et programmation et suivi des politiques sectorielles</a:t>
            </a:r>
          </a:p>
        </p:txBody>
      </p:sp>
      <p:sp>
        <p:nvSpPr>
          <p:cNvPr id="16" name="Flèche : droite rayée 15">
            <a:extLst>
              <a:ext uri="{FF2B5EF4-FFF2-40B4-BE49-F238E27FC236}">
                <a16:creationId xmlns:a16="http://schemas.microsoft.com/office/drawing/2014/main" xmlns="" id="{90DC6706-4248-4957-9B91-A7E25A94DFB5}"/>
              </a:ext>
            </a:extLst>
          </p:cNvPr>
          <p:cNvSpPr/>
          <p:nvPr/>
        </p:nvSpPr>
        <p:spPr>
          <a:xfrm>
            <a:off x="1979712" y="3450196"/>
            <a:ext cx="1080120" cy="4616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7" name="Espace réservé du contenu 2">
            <a:extLst>
              <a:ext uri="{FF2B5EF4-FFF2-40B4-BE49-F238E27FC236}">
                <a16:creationId xmlns:a16="http://schemas.microsoft.com/office/drawing/2014/main" xmlns="" id="{7B22723F-4841-42A4-9B88-CAFAD3102A51}"/>
              </a:ext>
            </a:extLst>
          </p:cNvPr>
          <p:cNvSpPr txBox="1">
            <a:spLocks/>
          </p:cNvSpPr>
          <p:nvPr/>
        </p:nvSpPr>
        <p:spPr>
          <a:xfrm>
            <a:off x="107505" y="4458308"/>
            <a:ext cx="1368152" cy="461665"/>
          </a:xfrm>
          <a:prstGeom prst="rect">
            <a:avLst/>
          </a:prstGeom>
        </p:spPr>
        <p:txBody>
          <a:bodyPr vert="horz" lIns="180000" tIns="45720" rIns="18000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fr-FR" sz="1800" b="1" dirty="0">
                <a:solidFill>
                  <a:schemeClr val="accent1">
                    <a:lumMod val="50000"/>
                  </a:schemeClr>
                </a:solidFill>
              </a:rPr>
              <a:t>GSF/</a:t>
            </a:r>
            <a:r>
              <a:rPr lang="fr-FR" sz="1800" b="1" dirty="0" err="1">
                <a:solidFill>
                  <a:schemeClr val="accent1">
                    <a:lumMod val="50000"/>
                  </a:schemeClr>
                </a:solidFill>
              </a:rPr>
              <a:t>C4N</a:t>
            </a:r>
            <a:endParaRPr lang="fr-FR" sz="1800" dirty="0"/>
          </a:p>
        </p:txBody>
      </p:sp>
      <p:sp>
        <p:nvSpPr>
          <p:cNvPr id="18" name="Rectangle 17">
            <a:extLst>
              <a:ext uri="{FF2B5EF4-FFF2-40B4-BE49-F238E27FC236}">
                <a16:creationId xmlns:a16="http://schemas.microsoft.com/office/drawing/2014/main" xmlns="" id="{079EA5CE-1852-4BBD-8195-CCF3BFB0D25A}"/>
              </a:ext>
            </a:extLst>
          </p:cNvPr>
          <p:cNvSpPr/>
          <p:nvPr/>
        </p:nvSpPr>
        <p:spPr>
          <a:xfrm>
            <a:off x="3131840" y="4221088"/>
            <a:ext cx="5940152" cy="1224136"/>
          </a:xfrm>
          <a:prstGeom prst="rect">
            <a:avLst/>
          </a:prstGeom>
        </p:spPr>
        <p:txBody>
          <a:bodyPr vert="horz" lIns="91440" tIns="45720" rIns="91440" bIns="45720" rtlCol="0">
            <a:noAutofit/>
          </a:bodyPr>
          <a:lstStyle/>
          <a:p>
            <a:pPr>
              <a:spcBef>
                <a:spcPct val="20000"/>
              </a:spcBef>
            </a:pPr>
            <a:r>
              <a:rPr lang="fr-FR" sz="2000" b="1" dirty="0">
                <a:solidFill>
                  <a:schemeClr val="accent5">
                    <a:lumMod val="75000"/>
                  </a:schemeClr>
                </a:solidFill>
              </a:rPr>
              <a:t>Assurer la cohérence et la complémentarité </a:t>
            </a:r>
            <a:r>
              <a:rPr lang="fr-FR" sz="2000" dirty="0"/>
              <a:t>vis-à-vis des autres initiatives nationales et internationales</a:t>
            </a:r>
          </a:p>
        </p:txBody>
      </p:sp>
      <p:sp>
        <p:nvSpPr>
          <p:cNvPr id="19" name="Flèche : droite rayée 18">
            <a:extLst>
              <a:ext uri="{FF2B5EF4-FFF2-40B4-BE49-F238E27FC236}">
                <a16:creationId xmlns:a16="http://schemas.microsoft.com/office/drawing/2014/main" xmlns="" id="{593060C6-F6A9-4523-B99D-2915846DB00E}"/>
              </a:ext>
            </a:extLst>
          </p:cNvPr>
          <p:cNvSpPr/>
          <p:nvPr/>
        </p:nvSpPr>
        <p:spPr>
          <a:xfrm>
            <a:off x="1907704" y="4458308"/>
            <a:ext cx="1080120" cy="4616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1" name="Espace réservé du contenu 2">
            <a:extLst>
              <a:ext uri="{FF2B5EF4-FFF2-40B4-BE49-F238E27FC236}">
                <a16:creationId xmlns:a16="http://schemas.microsoft.com/office/drawing/2014/main" xmlns="" id="{4BF2460E-62CA-49AD-ABA1-D56FC37AD02C}"/>
              </a:ext>
            </a:extLst>
          </p:cNvPr>
          <p:cNvSpPr txBox="1">
            <a:spLocks/>
          </p:cNvSpPr>
          <p:nvPr/>
        </p:nvSpPr>
        <p:spPr>
          <a:xfrm>
            <a:off x="107505" y="5394412"/>
            <a:ext cx="1728191" cy="770892"/>
          </a:xfrm>
          <a:prstGeom prst="rect">
            <a:avLst/>
          </a:prstGeom>
        </p:spPr>
        <p:txBody>
          <a:bodyPr vert="horz" lIns="180000" tIns="45720" rIns="18000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fr-FR" sz="2000" b="1" dirty="0">
                <a:solidFill>
                  <a:schemeClr val="accent1">
                    <a:lumMod val="50000"/>
                  </a:schemeClr>
                </a:solidFill>
              </a:rPr>
              <a:t>Autres Acteurs</a:t>
            </a:r>
            <a:endParaRPr lang="fr-FR" sz="2000" dirty="0"/>
          </a:p>
        </p:txBody>
      </p:sp>
      <p:sp>
        <p:nvSpPr>
          <p:cNvPr id="22" name="Rectangle 21">
            <a:extLst>
              <a:ext uri="{FF2B5EF4-FFF2-40B4-BE49-F238E27FC236}">
                <a16:creationId xmlns:a16="http://schemas.microsoft.com/office/drawing/2014/main" xmlns="" id="{F28F3AD9-6116-442B-881F-3B36CB2D496F}"/>
              </a:ext>
            </a:extLst>
          </p:cNvPr>
          <p:cNvSpPr/>
          <p:nvPr/>
        </p:nvSpPr>
        <p:spPr>
          <a:xfrm>
            <a:off x="3131840" y="5394412"/>
            <a:ext cx="5940152" cy="770892"/>
          </a:xfrm>
          <a:prstGeom prst="rect">
            <a:avLst/>
          </a:prstGeom>
        </p:spPr>
        <p:txBody>
          <a:bodyPr vert="horz" lIns="91440" tIns="45720" rIns="91440" bIns="45720" rtlCol="0">
            <a:noAutofit/>
          </a:bodyPr>
          <a:lstStyle/>
          <a:p>
            <a:pPr>
              <a:spcBef>
                <a:spcPct val="20000"/>
              </a:spcBef>
            </a:pPr>
            <a:r>
              <a:rPr lang="fr-FR" sz="2000" dirty="0"/>
              <a:t>Etat (acteurs politiques et décisionnels), Société Civile, </a:t>
            </a:r>
            <a:r>
              <a:rPr lang="fr-FR" sz="2000" dirty="0" err="1"/>
              <a:t>PTFs</a:t>
            </a:r>
            <a:r>
              <a:rPr lang="fr-FR" sz="2000" dirty="0"/>
              <a:t>, chercheurs, universitaires</a:t>
            </a:r>
          </a:p>
        </p:txBody>
      </p:sp>
      <p:sp>
        <p:nvSpPr>
          <p:cNvPr id="23" name="Flèche : droite rayée 22">
            <a:extLst>
              <a:ext uri="{FF2B5EF4-FFF2-40B4-BE49-F238E27FC236}">
                <a16:creationId xmlns:a16="http://schemas.microsoft.com/office/drawing/2014/main" xmlns="" id="{DA5E5D5B-90A7-4AA6-993C-3B5519596B26}"/>
              </a:ext>
            </a:extLst>
          </p:cNvPr>
          <p:cNvSpPr/>
          <p:nvPr/>
        </p:nvSpPr>
        <p:spPr>
          <a:xfrm>
            <a:off x="1907704" y="5466420"/>
            <a:ext cx="1080120" cy="4616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nvGrpSpPr>
          <p:cNvPr id="24" name="Groupe 23"/>
          <p:cNvGrpSpPr/>
          <p:nvPr/>
        </p:nvGrpSpPr>
        <p:grpSpPr>
          <a:xfrm>
            <a:off x="6983413" y="0"/>
            <a:ext cx="2160587" cy="720725"/>
            <a:chOff x="6983413" y="0"/>
            <a:chExt cx="2190482" cy="720725"/>
          </a:xfrm>
        </p:grpSpPr>
        <p:grpSp>
          <p:nvGrpSpPr>
            <p:cNvPr id="25" name="Group 4"/>
            <p:cNvGrpSpPr>
              <a:grpSpLocks noChangeAspect="1"/>
            </p:cNvGrpSpPr>
            <p:nvPr/>
          </p:nvGrpSpPr>
          <p:grpSpPr bwMode="auto">
            <a:xfrm>
              <a:off x="6983413" y="0"/>
              <a:ext cx="2160587" cy="720725"/>
              <a:chOff x="4399" y="0"/>
              <a:chExt cx="1361" cy="454"/>
            </a:xfrm>
          </p:grpSpPr>
          <p:sp>
            <p:nvSpPr>
              <p:cNvPr id="27"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Imag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28135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randombar(vertical)">
                                      <p:cBhvr>
                                        <p:cTn id="15" dur="500"/>
                                        <p:tgtEl>
                                          <p:spTgt spid="8">
                                            <p:txEl>
                                              <p:pRg st="0" end="0"/>
                                            </p:txEl>
                                          </p:spTgt>
                                        </p:tgtEl>
                                      </p:cBhvr>
                                    </p:animEffect>
                                  </p:childTnLst>
                                </p:cTn>
                              </p:par>
                            </p:childTnLst>
                          </p:cTn>
                        </p:par>
                        <p:par>
                          <p:cTn id="16" fill="hold">
                            <p:stCondLst>
                              <p:cond delay="1500"/>
                            </p:stCondLst>
                            <p:childTnLst>
                              <p:par>
                                <p:cTn id="17" presetID="16" presetClass="entr" presetSubtype="2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Horizontal)">
                                      <p:cBhvr>
                                        <p:cTn id="19" dur="500"/>
                                        <p:tgtEl>
                                          <p:spTgt spid="10"/>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par>
                          <p:cTn id="24" fill="hold">
                            <p:stCondLst>
                              <p:cond delay="2500"/>
                            </p:stCondLst>
                            <p:childTnLst>
                              <p:par>
                                <p:cTn id="25" presetID="14" presetClass="entr" presetSubtype="5"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randombar(vertical)">
                                      <p:cBhvr>
                                        <p:cTn id="27" dur="500"/>
                                        <p:tgtEl>
                                          <p:spTgt spid="11">
                                            <p:txEl>
                                              <p:pRg st="0" end="0"/>
                                            </p:txEl>
                                          </p:spTgt>
                                        </p:tgtEl>
                                      </p:cBhvr>
                                    </p:animEffect>
                                  </p:childTnLst>
                                </p:cTn>
                              </p:par>
                            </p:childTnLst>
                          </p:cTn>
                        </p:par>
                        <p:par>
                          <p:cTn id="28" fill="hold">
                            <p:stCondLst>
                              <p:cond delay="3000"/>
                            </p:stCondLst>
                            <p:childTnLst>
                              <p:par>
                                <p:cTn id="29" presetID="16" presetClass="entr" presetSubtype="2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Horizontal)">
                                      <p:cBhvr>
                                        <p:cTn id="31" dur="500"/>
                                        <p:tgtEl>
                                          <p:spTgt spid="13"/>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par>
                          <p:cTn id="36" fill="hold">
                            <p:stCondLst>
                              <p:cond delay="4000"/>
                            </p:stCondLst>
                            <p:childTnLst>
                              <p:par>
                                <p:cTn id="37" presetID="14" presetClass="entr" presetSubtype="5" fill="hold" grpId="0" nodeType="after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randombar(vertical)">
                                      <p:cBhvr>
                                        <p:cTn id="39" dur="500"/>
                                        <p:tgtEl>
                                          <p:spTgt spid="14">
                                            <p:txEl>
                                              <p:pRg st="0" end="0"/>
                                            </p:txEl>
                                          </p:spTgt>
                                        </p:tgtEl>
                                      </p:cBhvr>
                                    </p:animEffect>
                                  </p:childTnLst>
                                </p:cTn>
                              </p:par>
                            </p:childTnLst>
                          </p:cTn>
                        </p:par>
                        <p:par>
                          <p:cTn id="40" fill="hold">
                            <p:stCondLst>
                              <p:cond delay="4500"/>
                            </p:stCondLst>
                            <p:childTnLst>
                              <p:par>
                                <p:cTn id="41" presetID="16" presetClass="entr" presetSubtype="2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Horizontal)">
                                      <p:cBhvr>
                                        <p:cTn id="43" dur="500"/>
                                        <p:tgtEl>
                                          <p:spTgt spid="16"/>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par>
                          <p:cTn id="48" fill="hold">
                            <p:stCondLst>
                              <p:cond delay="5500"/>
                            </p:stCondLst>
                            <p:childTnLst>
                              <p:par>
                                <p:cTn id="49" presetID="14" presetClass="entr" presetSubtype="5" fill="hold" grpId="0" nodeType="after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randombar(vertical)">
                                      <p:cBhvr>
                                        <p:cTn id="51" dur="500"/>
                                        <p:tgtEl>
                                          <p:spTgt spid="17">
                                            <p:txEl>
                                              <p:pRg st="0" end="0"/>
                                            </p:txEl>
                                          </p:spTgt>
                                        </p:tgtEl>
                                      </p:cBhvr>
                                    </p:animEffect>
                                  </p:childTnLst>
                                </p:cTn>
                              </p:par>
                            </p:childTnLst>
                          </p:cTn>
                        </p:par>
                        <p:par>
                          <p:cTn id="52" fill="hold">
                            <p:stCondLst>
                              <p:cond delay="6000"/>
                            </p:stCondLst>
                            <p:childTnLst>
                              <p:par>
                                <p:cTn id="53" presetID="16" presetClass="entr" presetSubtype="26"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Horizontal)">
                                      <p:cBhvr>
                                        <p:cTn id="55" dur="500"/>
                                        <p:tgtEl>
                                          <p:spTgt spid="19"/>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randombar(horizontal)">
                                      <p:cBhvr>
                                        <p:cTn id="59" dur="500"/>
                                        <p:tgtEl>
                                          <p:spTgt spid="18"/>
                                        </p:tgtEl>
                                      </p:cBhvr>
                                    </p:animEffect>
                                  </p:childTnLst>
                                </p:cTn>
                              </p:par>
                            </p:childTnLst>
                          </p:cTn>
                        </p:par>
                        <p:par>
                          <p:cTn id="60" fill="hold">
                            <p:stCondLst>
                              <p:cond delay="7000"/>
                            </p:stCondLst>
                            <p:childTnLst>
                              <p:par>
                                <p:cTn id="61" presetID="14" presetClass="entr" presetSubtype="5" fill="hold" grpId="0" nodeType="after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animEffect transition="in" filter="randombar(vertical)">
                                      <p:cBhvr>
                                        <p:cTn id="63" dur="500"/>
                                        <p:tgtEl>
                                          <p:spTgt spid="21">
                                            <p:txEl>
                                              <p:pRg st="0" end="0"/>
                                            </p:txEl>
                                          </p:spTgt>
                                        </p:tgtEl>
                                      </p:cBhvr>
                                    </p:animEffect>
                                  </p:childTnLst>
                                </p:cTn>
                              </p:par>
                            </p:childTnLst>
                          </p:cTn>
                        </p:par>
                        <p:par>
                          <p:cTn id="64" fill="hold">
                            <p:stCondLst>
                              <p:cond delay="7500"/>
                            </p:stCondLst>
                            <p:childTnLst>
                              <p:par>
                                <p:cTn id="65" presetID="16" presetClass="entr" presetSubtype="2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Horizontal)">
                                      <p:cBhvr>
                                        <p:cTn id="67" dur="500"/>
                                        <p:tgtEl>
                                          <p:spTgt spid="23"/>
                                        </p:tgtEl>
                                      </p:cBhvr>
                                    </p:animEffect>
                                  </p:childTnLst>
                                </p:cTn>
                              </p:par>
                            </p:childTnLst>
                          </p:cTn>
                        </p:par>
                        <p:par>
                          <p:cTn id="68" fill="hold">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randombar(horizontal)">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P spid="9" grpId="0"/>
      <p:bldP spid="10" grpId="0" animBg="1"/>
      <p:bldP spid="11" grpId="0" build="p"/>
      <p:bldP spid="12" grpId="0"/>
      <p:bldP spid="13" grpId="0" animBg="1"/>
      <p:bldP spid="14" grpId="0" build="p"/>
      <p:bldP spid="15" grpId="0"/>
      <p:bldP spid="16" grpId="0" animBg="1"/>
      <p:bldP spid="17" grpId="0" build="p"/>
      <p:bldP spid="18" grpId="0"/>
      <p:bldP spid="19" grpId="0" animBg="1"/>
      <p:bldP spid="21" grpId="0" build="p"/>
      <p:bldP spid="22"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3"/>
          <a:stretch>
            <a:fillRect/>
          </a:stretch>
        </p:blipFill>
        <p:spPr>
          <a:xfrm>
            <a:off x="937930" y="1084774"/>
            <a:ext cx="7534642" cy="5123557"/>
          </a:xfrm>
          <a:prstGeom prst="rect">
            <a:avLst/>
          </a:prstGeom>
        </p:spPr>
      </p:pic>
      <p:sp>
        <p:nvSpPr>
          <p:cNvPr id="14" name="ZoneTexte 13"/>
          <p:cNvSpPr txBox="1"/>
          <p:nvPr/>
        </p:nvSpPr>
        <p:spPr>
          <a:xfrm>
            <a:off x="2267744" y="-27384"/>
            <a:ext cx="4715669" cy="830997"/>
          </a:xfrm>
          <a:prstGeom prst="rect">
            <a:avLst/>
          </a:prstGeom>
          <a:noFill/>
        </p:spPr>
        <p:txBody>
          <a:bodyPr wrap="square" rtlCol="0">
            <a:spAutoFit/>
          </a:bodyPr>
          <a:lstStyle/>
          <a:p>
            <a:pPr defTabSz="363538">
              <a:tabLst>
                <a:tab pos="903288" algn="l"/>
                <a:tab pos="1077913" algn="l"/>
              </a:tabLst>
            </a:pPr>
            <a:r>
              <a:rPr lang="fr-FR" sz="2400" b="1" dirty="0" smtClean="0">
                <a:solidFill>
                  <a:schemeClr val="bg1"/>
                </a:solidFill>
              </a:rPr>
              <a:t>5. STRUCTURE ET FONCTIONNEMENT</a:t>
            </a:r>
            <a:endParaRPr lang="fr-FR" sz="2400" b="1" dirty="0">
              <a:solidFill>
                <a:schemeClr val="bg1"/>
              </a:solidFill>
            </a:endParaRPr>
          </a:p>
        </p:txBody>
      </p:sp>
      <p:grpSp>
        <p:nvGrpSpPr>
          <p:cNvPr id="15" name="Groupe 14"/>
          <p:cNvGrpSpPr/>
          <p:nvPr/>
        </p:nvGrpSpPr>
        <p:grpSpPr>
          <a:xfrm>
            <a:off x="6983413" y="0"/>
            <a:ext cx="2160587" cy="720725"/>
            <a:chOff x="6983413" y="0"/>
            <a:chExt cx="2190482" cy="720725"/>
          </a:xfrm>
        </p:grpSpPr>
        <p:grpSp>
          <p:nvGrpSpPr>
            <p:cNvPr id="17" name="Group 4"/>
            <p:cNvGrpSpPr>
              <a:grpSpLocks noChangeAspect="1"/>
            </p:cNvGrpSpPr>
            <p:nvPr/>
          </p:nvGrpSpPr>
          <p:grpSpPr bwMode="auto">
            <a:xfrm>
              <a:off x="6983413" y="0"/>
              <a:ext cx="2160587" cy="720725"/>
              <a:chOff x="4399" y="0"/>
              <a:chExt cx="1361" cy="454"/>
            </a:xfrm>
          </p:grpSpPr>
          <p:sp>
            <p:nvSpPr>
              <p:cNvPr id="19"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399404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2040" y="2564904"/>
            <a:ext cx="3772936" cy="2862322"/>
          </a:xfrm>
          <a:prstGeom prst="rect">
            <a:avLst/>
          </a:prstGeom>
        </p:spPr>
        <p:txBody>
          <a:bodyPr wrap="square">
            <a:spAutoFit/>
          </a:bodyPr>
          <a:lstStyle/>
          <a:p>
            <a:pPr algn="ctr">
              <a:spcBef>
                <a:spcPct val="0"/>
              </a:spcBef>
            </a:pPr>
            <a:r>
              <a:rPr lang="en-US" altLang="en-US" sz="3600" b="1" dirty="0" err="1" smtClean="0">
                <a:solidFill>
                  <a:schemeClr val="bg1"/>
                </a:solidFill>
                <a:cs typeface="Times New Roman" panose="02020603050405020304" pitchFamily="18" charset="0"/>
              </a:rPr>
              <a:t>Objectifs</a:t>
            </a:r>
            <a:r>
              <a:rPr lang="en-US" altLang="en-US" sz="3600" b="1" dirty="0" smtClean="0">
                <a:solidFill>
                  <a:schemeClr val="bg1"/>
                </a:solidFill>
                <a:cs typeface="Times New Roman" panose="02020603050405020304" pitchFamily="18" charset="0"/>
              </a:rPr>
              <a:t> </a:t>
            </a:r>
            <a:r>
              <a:rPr lang="en-US" altLang="en-US" sz="3600" b="1" dirty="0">
                <a:solidFill>
                  <a:schemeClr val="bg1"/>
                </a:solidFill>
                <a:cs typeface="Times New Roman" panose="02020603050405020304" pitchFamily="18" charset="0"/>
              </a:rPr>
              <a:t>d’un </a:t>
            </a:r>
            <a:r>
              <a:rPr lang="en-US" altLang="en-US" sz="3600" b="1" dirty="0" err="1">
                <a:solidFill>
                  <a:schemeClr val="bg1"/>
                </a:solidFill>
                <a:cs typeface="Times New Roman" panose="02020603050405020304" pitchFamily="18" charset="0"/>
              </a:rPr>
              <a:t>système</a:t>
            </a:r>
            <a:r>
              <a:rPr lang="en-US" altLang="en-US" sz="3600" b="1" dirty="0">
                <a:solidFill>
                  <a:schemeClr val="bg1"/>
                </a:solidFill>
                <a:cs typeface="Times New Roman" panose="02020603050405020304" pitchFamily="18" charset="0"/>
              </a:rPr>
              <a:t> </a:t>
            </a:r>
            <a:r>
              <a:rPr lang="en-US" altLang="en-US" sz="3600" b="1" dirty="0" err="1">
                <a:solidFill>
                  <a:schemeClr val="bg1"/>
                </a:solidFill>
                <a:cs typeface="Times New Roman" panose="02020603050405020304" pitchFamily="18" charset="0"/>
              </a:rPr>
              <a:t>d’Information</a:t>
            </a:r>
            <a:r>
              <a:rPr lang="en-US" altLang="en-US" sz="3600" b="1" dirty="0">
                <a:solidFill>
                  <a:schemeClr val="bg1"/>
                </a:solidFill>
                <a:cs typeface="Times New Roman" panose="02020603050405020304" pitchFamily="18" charset="0"/>
              </a:rPr>
              <a:t> </a:t>
            </a:r>
            <a:r>
              <a:rPr lang="en-US" altLang="en-US" sz="3600" b="1" dirty="0" err="1" smtClean="0">
                <a:solidFill>
                  <a:schemeClr val="bg1"/>
                </a:solidFill>
                <a:cs typeface="Times New Roman" panose="02020603050405020304" pitchFamily="18" charset="0"/>
              </a:rPr>
              <a:t>Multisectoriel</a:t>
            </a:r>
            <a:r>
              <a:rPr lang="en-US" altLang="en-US" sz="3600" b="1" dirty="0">
                <a:solidFill>
                  <a:schemeClr val="bg1"/>
                </a:solidFill>
                <a:cs typeface="Times New Roman" panose="02020603050405020304" pitchFamily="18" charset="0"/>
              </a:rPr>
              <a:t> pour la </a:t>
            </a:r>
            <a:r>
              <a:rPr lang="en-US" altLang="en-US" sz="3600" b="1" dirty="0" smtClean="0">
                <a:solidFill>
                  <a:schemeClr val="bg1"/>
                </a:solidFill>
                <a:cs typeface="Times New Roman" panose="02020603050405020304" pitchFamily="18" charset="0"/>
              </a:rPr>
              <a:t>Nutrition</a:t>
            </a:r>
            <a:endParaRPr lang="en-US" altLang="en-US" sz="3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59617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9</a:t>
            </a:fld>
            <a:endParaRPr lang="fr-FR">
              <a:latin typeface="+mj-lt"/>
            </a:endParaRPr>
          </a:p>
        </p:txBody>
      </p:sp>
      <p:sp>
        <p:nvSpPr>
          <p:cNvPr id="7" name="Espace réservé du numéro de diapositive 3">
            <a:extLst>
              <a:ext uri="{FF2B5EF4-FFF2-40B4-BE49-F238E27FC236}">
                <a16:creationId xmlns:a16="http://schemas.microsoft.com/office/drawing/2014/main" xmlns=""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9</a:t>
            </a:fld>
            <a:endParaRPr lang="fr-FR">
              <a:latin typeface="+mj-lt"/>
            </a:endParaRPr>
          </a:p>
        </p:txBody>
      </p:sp>
      <p:sp>
        <p:nvSpPr>
          <p:cNvPr id="2" name="ZoneTexte 1">
            <a:extLst>
              <a:ext uri="{FF2B5EF4-FFF2-40B4-BE49-F238E27FC236}">
                <a16:creationId xmlns:a16="http://schemas.microsoft.com/office/drawing/2014/main" xmlns="" id="{DC70A9B6-E4A4-4845-8808-D3230C4CD531}"/>
              </a:ext>
            </a:extLst>
          </p:cNvPr>
          <p:cNvSpPr txBox="1"/>
          <p:nvPr/>
        </p:nvSpPr>
        <p:spPr>
          <a:xfrm>
            <a:off x="4572000" y="5374957"/>
            <a:ext cx="4499479" cy="646331"/>
          </a:xfrm>
          <a:prstGeom prst="rect">
            <a:avLst/>
          </a:prstGeom>
        </p:spPr>
        <p:txBody>
          <a:bodyPr wrap="square">
            <a:spAutoFit/>
          </a:bodyPr>
          <a:lstStyle>
            <a:defPPr>
              <a:defRPr lang="fr-FR"/>
            </a:defPPr>
            <a:lvl1pPr algn="r">
              <a:defRPr b="1"/>
            </a:lvl1pPr>
          </a:lstStyle>
          <a:p>
            <a:r>
              <a:rPr lang="fr-FR" dirty="0"/>
              <a:t>Faciliter la compréhension et répondre aux enjeux et défis de la nutrition</a:t>
            </a:r>
          </a:p>
        </p:txBody>
      </p:sp>
      <p:sp>
        <p:nvSpPr>
          <p:cNvPr id="9" name="ZoneTexte 8">
            <a:extLst>
              <a:ext uri="{FF2B5EF4-FFF2-40B4-BE49-F238E27FC236}">
                <a16:creationId xmlns:a16="http://schemas.microsoft.com/office/drawing/2014/main" xmlns="" id="{19F28B3C-3934-41F4-98BE-BE7F321BF10B}"/>
              </a:ext>
            </a:extLst>
          </p:cNvPr>
          <p:cNvSpPr txBox="1"/>
          <p:nvPr/>
        </p:nvSpPr>
        <p:spPr>
          <a:xfrm>
            <a:off x="107504" y="1490539"/>
            <a:ext cx="2160240" cy="461665"/>
          </a:xfrm>
          <a:prstGeom prst="rect">
            <a:avLst/>
          </a:prstGeom>
          <a:noFill/>
        </p:spPr>
        <p:txBody>
          <a:bodyPr wrap="square" rtlCol="0">
            <a:spAutoFit/>
          </a:bodyPr>
          <a:lstStyle/>
          <a:p>
            <a:r>
              <a:rPr lang="fr-FR" sz="2400" b="1" dirty="0">
                <a:solidFill>
                  <a:schemeClr val="accent5">
                    <a:lumMod val="50000"/>
                  </a:schemeClr>
                </a:solidFill>
              </a:rPr>
              <a:t>OBJECTIFS</a:t>
            </a:r>
          </a:p>
        </p:txBody>
      </p:sp>
      <p:sp>
        <p:nvSpPr>
          <p:cNvPr id="10" name="Rectangle 9">
            <a:extLst>
              <a:ext uri="{FF2B5EF4-FFF2-40B4-BE49-F238E27FC236}">
                <a16:creationId xmlns:a16="http://schemas.microsoft.com/office/drawing/2014/main" xmlns="" id="{F973F076-E4BD-4CCE-85DA-5C5C170D98C4}"/>
              </a:ext>
            </a:extLst>
          </p:cNvPr>
          <p:cNvSpPr/>
          <p:nvPr/>
        </p:nvSpPr>
        <p:spPr>
          <a:xfrm>
            <a:off x="292885" y="2232031"/>
            <a:ext cx="3487027" cy="707886"/>
          </a:xfrm>
          <a:prstGeom prst="rect">
            <a:avLst/>
          </a:prstGeom>
          <a:noFill/>
        </p:spPr>
        <p:txBody>
          <a:bodyPr wrap="square">
            <a:spAutoFit/>
          </a:bodyPr>
          <a:lstStyle/>
          <a:p>
            <a:r>
              <a:rPr lang="fr-FR" sz="2000" b="1" dirty="0">
                <a:solidFill>
                  <a:srgbClr val="C00000"/>
                </a:solidFill>
              </a:rPr>
              <a:t>CENTRALE : Placé  au carrefour des secteurs</a:t>
            </a:r>
          </a:p>
        </p:txBody>
      </p:sp>
      <p:sp>
        <p:nvSpPr>
          <p:cNvPr id="13" name="Rectangle 12">
            <a:extLst>
              <a:ext uri="{FF2B5EF4-FFF2-40B4-BE49-F238E27FC236}">
                <a16:creationId xmlns:a16="http://schemas.microsoft.com/office/drawing/2014/main" xmlns="" id="{9985D976-7BFB-44B1-81FF-3EE5A0FE90D7}"/>
              </a:ext>
            </a:extLst>
          </p:cNvPr>
          <p:cNvSpPr/>
          <p:nvPr/>
        </p:nvSpPr>
        <p:spPr>
          <a:xfrm>
            <a:off x="6859728" y="1873159"/>
            <a:ext cx="2133511" cy="369332"/>
          </a:xfrm>
          <a:prstGeom prst="rect">
            <a:avLst/>
          </a:prstGeom>
        </p:spPr>
        <p:txBody>
          <a:bodyPr wrap="square">
            <a:spAutoFit/>
          </a:bodyPr>
          <a:lstStyle/>
          <a:p>
            <a:pPr algn="r"/>
            <a:r>
              <a:rPr lang="fr-FR" b="1" dirty="0"/>
              <a:t>Multisectorialité	</a:t>
            </a:r>
          </a:p>
        </p:txBody>
      </p:sp>
      <p:sp>
        <p:nvSpPr>
          <p:cNvPr id="18" name="Rectangle 17">
            <a:extLst>
              <a:ext uri="{FF2B5EF4-FFF2-40B4-BE49-F238E27FC236}">
                <a16:creationId xmlns:a16="http://schemas.microsoft.com/office/drawing/2014/main" xmlns="" id="{7E2957FF-0826-4D00-B8C7-109A6B860E6D}"/>
              </a:ext>
            </a:extLst>
          </p:cNvPr>
          <p:cNvSpPr/>
          <p:nvPr/>
        </p:nvSpPr>
        <p:spPr>
          <a:xfrm>
            <a:off x="6417299" y="2337652"/>
            <a:ext cx="2598196" cy="646331"/>
          </a:xfrm>
          <a:prstGeom prst="rect">
            <a:avLst/>
          </a:prstGeom>
        </p:spPr>
        <p:txBody>
          <a:bodyPr wrap="square">
            <a:spAutoFit/>
          </a:bodyPr>
          <a:lstStyle/>
          <a:p>
            <a:pPr algn="r"/>
            <a:r>
              <a:rPr lang="fr-FR" b="1" dirty="0"/>
              <a:t>Simplicité de l’accès </a:t>
            </a:r>
          </a:p>
          <a:p>
            <a:pPr algn="r"/>
            <a:r>
              <a:rPr lang="fr-FR" b="1" dirty="0"/>
              <a:t>l’information</a:t>
            </a:r>
          </a:p>
        </p:txBody>
      </p:sp>
      <p:cxnSp>
        <p:nvCxnSpPr>
          <p:cNvPr id="20" name="Connecteur droit avec flèche 19">
            <a:extLst>
              <a:ext uri="{FF2B5EF4-FFF2-40B4-BE49-F238E27FC236}">
                <a16:creationId xmlns:a16="http://schemas.microsoft.com/office/drawing/2014/main" xmlns="" id="{F0AB4AE7-ED27-42D9-B37C-D654B95DB532}"/>
              </a:ext>
            </a:extLst>
          </p:cNvPr>
          <p:cNvCxnSpPr>
            <a:cxnSpLocks/>
            <a:stCxn id="10" idx="3"/>
            <a:endCxn id="13" idx="1"/>
          </p:cNvCxnSpPr>
          <p:nvPr/>
        </p:nvCxnSpPr>
        <p:spPr>
          <a:xfrm flipV="1">
            <a:off x="3779912" y="2057825"/>
            <a:ext cx="3079816" cy="528149"/>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xmlns="" id="{3464350A-2BFE-4595-9E73-C45BF71DF47F}"/>
              </a:ext>
            </a:extLst>
          </p:cNvPr>
          <p:cNvCxnSpPr>
            <a:cxnSpLocks/>
            <a:stCxn id="10" idx="3"/>
            <a:endCxn id="18" idx="1"/>
          </p:cNvCxnSpPr>
          <p:nvPr/>
        </p:nvCxnSpPr>
        <p:spPr>
          <a:xfrm>
            <a:off x="3779912" y="2585974"/>
            <a:ext cx="2637387" cy="74844"/>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xmlns="" id="{8690BF53-38F0-4265-B3DE-5BA484CA4392}"/>
              </a:ext>
            </a:extLst>
          </p:cNvPr>
          <p:cNvSpPr/>
          <p:nvPr/>
        </p:nvSpPr>
        <p:spPr>
          <a:xfrm>
            <a:off x="323529" y="3291686"/>
            <a:ext cx="2557274" cy="1015663"/>
          </a:xfrm>
          <a:prstGeom prst="rect">
            <a:avLst/>
          </a:prstGeom>
          <a:noFill/>
        </p:spPr>
        <p:txBody>
          <a:bodyPr wrap="square">
            <a:spAutoFit/>
          </a:bodyPr>
          <a:lstStyle/>
          <a:p>
            <a:r>
              <a:rPr lang="fr-FR" sz="2000" b="1" dirty="0">
                <a:solidFill>
                  <a:srgbClr val="C00000"/>
                </a:solidFill>
              </a:rPr>
              <a:t>Donner des tendances générales</a:t>
            </a:r>
          </a:p>
        </p:txBody>
      </p:sp>
      <p:sp>
        <p:nvSpPr>
          <p:cNvPr id="31" name="Rectangle 30">
            <a:extLst>
              <a:ext uri="{FF2B5EF4-FFF2-40B4-BE49-F238E27FC236}">
                <a16:creationId xmlns:a16="http://schemas.microsoft.com/office/drawing/2014/main" xmlns="" id="{74B6DDB2-A71B-4A11-A4DA-12E160733A97}"/>
              </a:ext>
            </a:extLst>
          </p:cNvPr>
          <p:cNvSpPr/>
          <p:nvPr/>
        </p:nvSpPr>
        <p:spPr>
          <a:xfrm>
            <a:off x="6630192" y="3153186"/>
            <a:ext cx="2374594" cy="646331"/>
          </a:xfrm>
          <a:prstGeom prst="rect">
            <a:avLst/>
          </a:prstGeom>
        </p:spPr>
        <p:txBody>
          <a:bodyPr wrap="square">
            <a:spAutoFit/>
          </a:bodyPr>
          <a:lstStyle/>
          <a:p>
            <a:pPr algn="r"/>
            <a:r>
              <a:rPr lang="fr-FR" b="1" dirty="0"/>
              <a:t>Informations claires et rapides</a:t>
            </a:r>
          </a:p>
        </p:txBody>
      </p:sp>
      <p:sp>
        <p:nvSpPr>
          <p:cNvPr id="32" name="Rectangle 31">
            <a:extLst>
              <a:ext uri="{FF2B5EF4-FFF2-40B4-BE49-F238E27FC236}">
                <a16:creationId xmlns:a16="http://schemas.microsoft.com/office/drawing/2014/main" xmlns="" id="{08E57B9E-D6B7-4184-AB20-1956FC4CB318}"/>
              </a:ext>
            </a:extLst>
          </p:cNvPr>
          <p:cNvSpPr/>
          <p:nvPr/>
        </p:nvSpPr>
        <p:spPr>
          <a:xfrm>
            <a:off x="6529398" y="3894678"/>
            <a:ext cx="2480457" cy="646331"/>
          </a:xfrm>
          <a:prstGeom prst="rect">
            <a:avLst/>
          </a:prstGeom>
        </p:spPr>
        <p:txBody>
          <a:bodyPr wrap="square">
            <a:spAutoFit/>
          </a:bodyPr>
          <a:lstStyle/>
          <a:p>
            <a:pPr algn="r"/>
            <a:r>
              <a:rPr lang="fr-FR" b="1" dirty="0"/>
              <a:t>Mieux informer, orienter et planifier </a:t>
            </a:r>
          </a:p>
        </p:txBody>
      </p:sp>
      <p:cxnSp>
        <p:nvCxnSpPr>
          <p:cNvPr id="33" name="Connecteur droit avec flèche 32">
            <a:extLst>
              <a:ext uri="{FF2B5EF4-FFF2-40B4-BE49-F238E27FC236}">
                <a16:creationId xmlns:a16="http://schemas.microsoft.com/office/drawing/2014/main" xmlns="" id="{ACE2DFC0-11DA-4564-9A34-7A670B7759FB}"/>
              </a:ext>
            </a:extLst>
          </p:cNvPr>
          <p:cNvCxnSpPr>
            <a:cxnSpLocks/>
            <a:stCxn id="30" idx="3"/>
            <a:endCxn id="31" idx="1"/>
          </p:cNvCxnSpPr>
          <p:nvPr/>
        </p:nvCxnSpPr>
        <p:spPr>
          <a:xfrm flipV="1">
            <a:off x="2880803" y="3476352"/>
            <a:ext cx="3749389" cy="323166"/>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xmlns="" id="{3B3E3BEB-8D27-4121-B170-4E89A8462B50}"/>
              </a:ext>
            </a:extLst>
          </p:cNvPr>
          <p:cNvCxnSpPr>
            <a:cxnSpLocks/>
            <a:stCxn id="30" idx="3"/>
            <a:endCxn id="32" idx="1"/>
          </p:cNvCxnSpPr>
          <p:nvPr/>
        </p:nvCxnSpPr>
        <p:spPr>
          <a:xfrm>
            <a:off x="2880803" y="3799518"/>
            <a:ext cx="3648595" cy="418326"/>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DEC75852-2EDD-4E5F-ADF2-16ABC42DA9EB}"/>
              </a:ext>
            </a:extLst>
          </p:cNvPr>
          <p:cNvSpPr/>
          <p:nvPr/>
        </p:nvSpPr>
        <p:spPr>
          <a:xfrm>
            <a:off x="292885" y="4370277"/>
            <a:ext cx="2158390" cy="1323439"/>
          </a:xfrm>
          <a:prstGeom prst="rect">
            <a:avLst/>
          </a:prstGeom>
          <a:noFill/>
        </p:spPr>
        <p:txBody>
          <a:bodyPr wrap="square">
            <a:spAutoFit/>
          </a:bodyPr>
          <a:lstStyle/>
          <a:p>
            <a:r>
              <a:rPr lang="fr-FR" sz="2000" b="1" dirty="0">
                <a:solidFill>
                  <a:srgbClr val="C00000"/>
                </a:solidFill>
              </a:rPr>
              <a:t>Assurer la valorisation et l’analyse approfondie</a:t>
            </a:r>
          </a:p>
        </p:txBody>
      </p:sp>
      <p:sp>
        <p:nvSpPr>
          <p:cNvPr id="40" name="Rectangle 39">
            <a:extLst>
              <a:ext uri="{FF2B5EF4-FFF2-40B4-BE49-F238E27FC236}">
                <a16:creationId xmlns:a16="http://schemas.microsoft.com/office/drawing/2014/main" xmlns="" id="{0BA5B6D6-65EB-4D0D-9F7F-C4CAAA0F684A}"/>
              </a:ext>
            </a:extLst>
          </p:cNvPr>
          <p:cNvSpPr/>
          <p:nvPr/>
        </p:nvSpPr>
        <p:spPr>
          <a:xfrm>
            <a:off x="6154021" y="4774668"/>
            <a:ext cx="2874718" cy="369332"/>
          </a:xfrm>
          <a:prstGeom prst="rect">
            <a:avLst/>
          </a:prstGeom>
        </p:spPr>
        <p:txBody>
          <a:bodyPr wrap="square">
            <a:spAutoFit/>
          </a:bodyPr>
          <a:lstStyle/>
          <a:p>
            <a:pPr algn="r"/>
            <a:r>
              <a:rPr lang="fr-FR" b="1" dirty="0"/>
              <a:t>Partage et redevabilité </a:t>
            </a:r>
          </a:p>
        </p:txBody>
      </p:sp>
      <p:cxnSp>
        <p:nvCxnSpPr>
          <p:cNvPr id="41" name="Connecteur droit avec flèche 40">
            <a:extLst>
              <a:ext uri="{FF2B5EF4-FFF2-40B4-BE49-F238E27FC236}">
                <a16:creationId xmlns:a16="http://schemas.microsoft.com/office/drawing/2014/main" xmlns="" id="{2EA44152-06AD-4950-A051-CBAFFD4A26A0}"/>
              </a:ext>
            </a:extLst>
          </p:cNvPr>
          <p:cNvCxnSpPr>
            <a:cxnSpLocks/>
            <a:stCxn id="39" idx="3"/>
            <a:endCxn id="40" idx="1"/>
          </p:cNvCxnSpPr>
          <p:nvPr/>
        </p:nvCxnSpPr>
        <p:spPr>
          <a:xfrm flipV="1">
            <a:off x="2451275" y="4959334"/>
            <a:ext cx="3702746" cy="72663"/>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xmlns="" id="{23123127-9DD5-4EFE-900B-CE5D5475DE2E}"/>
              </a:ext>
            </a:extLst>
          </p:cNvPr>
          <p:cNvCxnSpPr>
            <a:cxnSpLocks/>
            <a:stCxn id="39" idx="3"/>
            <a:endCxn id="2" idx="1"/>
          </p:cNvCxnSpPr>
          <p:nvPr/>
        </p:nvCxnSpPr>
        <p:spPr>
          <a:xfrm>
            <a:off x="2451275" y="5031997"/>
            <a:ext cx="2120725" cy="666126"/>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2267744" y="-15190"/>
            <a:ext cx="4853980" cy="707886"/>
          </a:xfrm>
          <a:prstGeom prst="rect">
            <a:avLst/>
          </a:prstGeom>
          <a:noFill/>
        </p:spPr>
        <p:txBody>
          <a:bodyPr wrap="square" rtlCol="0">
            <a:spAutoFit/>
          </a:bodyPr>
          <a:lstStyle/>
          <a:p>
            <a:pPr defTabSz="363538">
              <a:tabLst>
                <a:tab pos="903288" algn="l"/>
                <a:tab pos="1077913" algn="l"/>
              </a:tabLst>
            </a:pPr>
            <a:r>
              <a:rPr lang="fr-FR" sz="2000" b="1" dirty="0" smtClean="0">
                <a:solidFill>
                  <a:schemeClr val="bg1"/>
                </a:solidFill>
              </a:rPr>
              <a:t>1. OBJECTIFS D’UN SI MULTISECTORIEL POUR LA NUTRITION</a:t>
            </a:r>
            <a:endParaRPr lang="fr-FR" sz="2000" b="1" dirty="0">
              <a:solidFill>
                <a:schemeClr val="bg1"/>
              </a:solidFill>
            </a:endParaRPr>
          </a:p>
        </p:txBody>
      </p:sp>
      <p:grpSp>
        <p:nvGrpSpPr>
          <p:cNvPr id="27" name="Groupe 26"/>
          <p:cNvGrpSpPr/>
          <p:nvPr/>
        </p:nvGrpSpPr>
        <p:grpSpPr>
          <a:xfrm>
            <a:off x="6983413" y="0"/>
            <a:ext cx="2160587" cy="720725"/>
            <a:chOff x="6983413" y="0"/>
            <a:chExt cx="2190482" cy="720725"/>
          </a:xfrm>
        </p:grpSpPr>
        <p:grpSp>
          <p:nvGrpSpPr>
            <p:cNvPr id="28" name="Group 4"/>
            <p:cNvGrpSpPr>
              <a:grpSpLocks noChangeAspect="1"/>
            </p:cNvGrpSpPr>
            <p:nvPr/>
          </p:nvGrpSpPr>
          <p:grpSpPr bwMode="auto">
            <a:xfrm>
              <a:off x="6983413" y="0"/>
              <a:ext cx="2160587" cy="720725"/>
              <a:chOff x="4399" y="0"/>
              <a:chExt cx="1361" cy="454"/>
            </a:xfrm>
          </p:grpSpPr>
          <p:sp>
            <p:nvSpPr>
              <p:cNvPr id="35"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3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Imag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408328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heckerboard(across)">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randombar(horizontal)">
                                      <p:cBhvr>
                                        <p:cTn id="40" dur="500"/>
                                        <p:tgtEl>
                                          <p:spTgt spid="30"/>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par>
                          <p:cTn id="45" fill="hold">
                            <p:stCondLst>
                              <p:cond delay="1000"/>
                            </p:stCondLst>
                            <p:childTnLst>
                              <p:par>
                                <p:cTn id="46" presetID="5" presetClass="entr" presetSubtype="1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checkerboard(across)">
                                      <p:cBhvr>
                                        <p:cTn id="48" dur="500"/>
                                        <p:tgtEl>
                                          <p:spTgt spid="31"/>
                                        </p:tgtEl>
                                      </p:cBhvr>
                                    </p:animEffect>
                                  </p:childTnLst>
                                </p:cTn>
                              </p:par>
                            </p:childTnLst>
                          </p:cTn>
                        </p:par>
                        <p:par>
                          <p:cTn id="49" fill="hold">
                            <p:stCondLst>
                              <p:cond delay="1500"/>
                            </p:stCondLst>
                            <p:childTnLst>
                              <p:par>
                                <p:cTn id="50" presetID="22" presetClass="entr" presetSubtype="8"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par>
                          <p:cTn id="53" fill="hold">
                            <p:stCondLst>
                              <p:cond delay="2000"/>
                            </p:stCondLst>
                            <p:childTnLst>
                              <p:par>
                                <p:cTn id="54" presetID="5" presetClass="entr" presetSubtype="1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checkerboard(across)">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randombar(horizontal)">
                                      <p:cBhvr>
                                        <p:cTn id="61" dur="500"/>
                                        <p:tgtEl>
                                          <p:spTgt spid="39"/>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cBhvr>
                                        <p:cTn id="65" dur="500"/>
                                        <p:tgtEl>
                                          <p:spTgt spid="41"/>
                                        </p:tgtEl>
                                      </p:cBhvr>
                                    </p:animEffect>
                                  </p:childTnLst>
                                </p:cTn>
                              </p:par>
                            </p:childTnLst>
                          </p:cTn>
                        </p:par>
                        <p:par>
                          <p:cTn id="66" fill="hold">
                            <p:stCondLst>
                              <p:cond delay="1000"/>
                            </p:stCondLst>
                            <p:childTnLst>
                              <p:par>
                                <p:cTn id="67" presetID="5" presetClass="entr" presetSubtype="1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checkerboard(across)">
                                      <p:cBhvr>
                                        <p:cTn id="69" dur="500"/>
                                        <p:tgtEl>
                                          <p:spTgt spid="40"/>
                                        </p:tgtEl>
                                      </p:cBhvr>
                                    </p:animEffect>
                                  </p:childTnLst>
                                </p:cTn>
                              </p:par>
                            </p:childTnLst>
                          </p:cTn>
                        </p:par>
                        <p:par>
                          <p:cTn id="70" fill="hold">
                            <p:stCondLst>
                              <p:cond delay="15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500"/>
                                        <p:tgtEl>
                                          <p:spTgt spid="42"/>
                                        </p:tgtEl>
                                      </p:cBhvr>
                                    </p:animEffect>
                                  </p:childTnLst>
                                </p:cTn>
                              </p:par>
                            </p:childTnLst>
                          </p:cTn>
                        </p:par>
                        <p:par>
                          <p:cTn id="74" fill="hold">
                            <p:stCondLst>
                              <p:cond delay="2000"/>
                            </p:stCondLst>
                            <p:childTnLst>
                              <p:par>
                                <p:cTn id="75" presetID="5" presetClass="entr" presetSubtype="10" fill="hold" grpId="0" nodeType="after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checkerboard(across)">
                                      <p:cBhvr>
                                        <p:cTn id="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3" grpId="0"/>
      <p:bldP spid="18" grpId="0"/>
      <p:bldP spid="30" grpId="0"/>
      <p:bldP spid="31" grpId="0"/>
      <p:bldP spid="32" grpId="0"/>
      <p:bldP spid="39" grpId="0"/>
      <p:bldP spid="40" grpId="0"/>
      <p:bldP spid="26" grpId="0"/>
    </p:bldLst>
  </p:timing>
</p:sld>
</file>

<file path=ppt/theme/theme1.xml><?xml version="1.0" encoding="utf-8"?>
<a:theme xmlns:a="http://schemas.openxmlformats.org/drawingml/2006/main" name="Conception personnalisé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24092</TotalTime>
  <Words>3220</Words>
  <Application>Microsoft Office PowerPoint</Application>
  <PresentationFormat>Affichage à l'écran (4:3)</PresentationFormat>
  <Paragraphs>340</Paragraphs>
  <Slides>21</Slides>
  <Notes>21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Times New Roman</vt:lpstr>
      <vt:lpstr>Trebuchet MS</vt:lpstr>
      <vt:lpstr>Wingdings 2</vt:lpstr>
      <vt:lpstr>Conception personnalisée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Système d'Information pour la Nutrition</dc:title>
  <dc:creator>Almoustapha THEODORE YATTA</dc:creator>
  <cp:lastModifiedBy>guillaume</cp:lastModifiedBy>
  <cp:revision>479</cp:revision>
  <cp:lastPrinted>2020-06-10T10:43:31Z</cp:lastPrinted>
  <dcterms:created xsi:type="dcterms:W3CDTF">2016-04-15T07:54:58Z</dcterms:created>
  <dcterms:modified xsi:type="dcterms:W3CDTF">2021-03-15T15:58:06Z</dcterms:modified>
</cp:coreProperties>
</file>